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303" autoAdjust="0"/>
    <p:restoredTop sz="94061" autoAdjust="0"/>
  </p:normalViewPr>
  <p:slideViewPr>
    <p:cSldViewPr snapToGrid="0">
      <p:cViewPr>
        <p:scale>
          <a:sx n="55" d="100"/>
          <a:sy n="55" d="100"/>
        </p:scale>
        <p:origin x="1950"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21/05/2025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21/05/2025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21/05/2025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21/05/2025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21/05/2025</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1942241428"/>
              </p:ext>
            </p:extLst>
          </p:nvPr>
        </p:nvGraphicFramePr>
        <p:xfrm>
          <a:off x="100024" y="94899"/>
          <a:ext cx="7203145" cy="1237175"/>
        </p:xfrm>
        <a:graphic>
          <a:graphicData uri="http://schemas.openxmlformats.org/drawingml/2006/table">
            <a:tbl>
              <a:tblPr firstRow="1" firstCol="1" bandRow="1"/>
              <a:tblGrid>
                <a:gridCol w="7203145">
                  <a:extLst>
                    <a:ext uri="{9D8B030D-6E8A-4147-A177-3AD203B41FA5}">
                      <a16:colId xmlns:a16="http://schemas.microsoft.com/office/drawing/2014/main" val="3741944580"/>
                    </a:ext>
                  </a:extLst>
                </a:gridCol>
              </a:tblGrid>
              <a:tr h="359180">
                <a:tc>
                  <a:txBody>
                    <a:bodyPr/>
                    <a:lstStyle/>
                    <a:p>
                      <a:pPr>
                        <a:spcAft>
                          <a:spcPts val="0"/>
                        </a:spcAft>
                        <a:tabLst>
                          <a:tab pos="2865755" algn="ctr"/>
                          <a:tab pos="5731510" algn="r"/>
                        </a:tabLs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Drama @ WBS Year 13 Roadmap</a:t>
                      </a: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877995">
                <a:tc>
                  <a:txBody>
                    <a:bodyPr/>
                    <a:lstStyle/>
                    <a:p>
                      <a:pPr algn="just">
                        <a:spcAft>
                          <a:spcPts val="0"/>
                        </a:spcAft>
                        <a:tabLst>
                          <a:tab pos="2865755" algn="ctr"/>
                          <a:tab pos="5731510" algn="r"/>
                        </a:tabLst>
                      </a:pPr>
                      <a:r>
                        <a:rPr lang="en-GB" sz="1400" kern="1200" dirty="0">
                          <a:solidFill>
                            <a:schemeClr val="tx1"/>
                          </a:solidFill>
                          <a:effectLst/>
                          <a:latin typeface="+mj-lt"/>
                          <a:ea typeface="+mn-ea"/>
                          <a:cs typeface="+mn-cs"/>
                        </a:rPr>
                        <a:t>With the foundation built at year 12, you will continue working on script work and the individual set text to make each student into a well rounded performer. The importance of working on each individuals, vocal and physical skills will enable them to take this onto another level once leaving post 16. </a:t>
                      </a: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4200524501"/>
              </p:ext>
            </p:extLst>
          </p:nvPr>
        </p:nvGraphicFramePr>
        <p:xfrm>
          <a:off x="100025" y="1479478"/>
          <a:ext cx="3679812" cy="9047711"/>
        </p:xfrm>
        <a:graphic>
          <a:graphicData uri="http://schemas.openxmlformats.org/drawingml/2006/table">
            <a:tbl>
              <a:tblPr firstRow="1" firstCol="1" bandRow="1"/>
              <a:tblGrid>
                <a:gridCol w="434312">
                  <a:extLst>
                    <a:ext uri="{9D8B030D-6E8A-4147-A177-3AD203B41FA5}">
                      <a16:colId xmlns:a16="http://schemas.microsoft.com/office/drawing/2014/main" val="3318395791"/>
                    </a:ext>
                  </a:extLst>
                </a:gridCol>
                <a:gridCol w="3245500">
                  <a:extLst>
                    <a:ext uri="{9D8B030D-6E8A-4147-A177-3AD203B41FA5}">
                      <a16:colId xmlns:a16="http://schemas.microsoft.com/office/drawing/2014/main" val="679324328"/>
                    </a:ext>
                  </a:extLst>
                </a:gridCol>
              </a:tblGrid>
              <a:tr h="501535">
                <a:tc rowSpan="2">
                  <a:txBody>
                    <a:bodyPr/>
                    <a:lstStyle/>
                    <a:p>
                      <a:pPr marL="71755" marR="71755" algn="ctr">
                        <a:lnSpc>
                          <a:spcPct val="107000"/>
                        </a:lnSpc>
                        <a:spcAft>
                          <a:spcPts val="0"/>
                        </a:spcAft>
                      </a:pPr>
                      <a:endPar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2060"/>
                    </a:solidFill>
                  </a:tcPr>
                </a:tc>
                <a:tc>
                  <a:txBody>
                    <a:bodyPr/>
                    <a:lstStyle/>
                    <a:p>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Component 3: Making Theatre and Revision of Set Texts</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82231237"/>
                  </a:ext>
                </a:extLst>
              </a:tr>
              <a:tr h="156396">
                <a:tc vMerge="1">
                  <a:txBody>
                    <a:bodyPr/>
                    <a:lstStyle/>
                    <a:p>
                      <a:pPr marL="71755" marR="71755" algn="ctr">
                        <a:lnSpc>
                          <a:spcPct val="107000"/>
                        </a:lnSpc>
                        <a:spcAft>
                          <a:spcPts val="0"/>
                        </a:spcAft>
                      </a:pPr>
                      <a:endPar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rowSpan="3">
                  <a:txBody>
                    <a:bodyPr/>
                    <a:lstStyle/>
                    <a:p>
                      <a:pPr algn="just">
                        <a:lnSpc>
                          <a:spcPct val="100000"/>
                        </a:lnSpc>
                        <a:spcAft>
                          <a:spcPts val="0"/>
                        </a:spcAft>
                      </a:pPr>
                      <a:r>
                        <a:rPr lang="en-GB" sz="1400" dirty="0">
                          <a:latin typeface="+mj-lt"/>
                        </a:rPr>
                        <a:t>Making theatre in A Level Drama involves exploring a wide range of performance styles, practitioners, and creative processes. Students work collaboratively to devise original pieces, interpret scripted texts, and bring characters and stories to life on stage. The process encourages experimentation, critical thinking, and a deep understanding of how theatrical elements—such as movement, voice, lighting, and staging—can be used to engage an audience. Through rehearsal, research, and performance, students develop not only technical skills but also confidence, creativity, and a strong sense of ensemble.</a:t>
                      </a:r>
                    </a:p>
                    <a:p>
                      <a:pPr algn="just">
                        <a:lnSpc>
                          <a:spcPct val="100000"/>
                        </a:lnSpc>
                        <a:spcAft>
                          <a:spcPts val="0"/>
                        </a:spcAft>
                      </a:pPr>
                      <a:r>
                        <a:rPr lang="en-GB" sz="1400" b="0" dirty="0">
                          <a:solidFill>
                            <a:schemeClr val="tx1"/>
                          </a:solidFill>
                          <a:effectLst/>
                          <a:latin typeface="+mj-lt"/>
                          <a:ea typeface="Open Sans" panose="020B0606030504020204" pitchFamily="34" charset="0"/>
                          <a:cs typeface="Open Sans" panose="020B0606030504020204" pitchFamily="34" charset="0"/>
                        </a:rPr>
                        <a:t>This coupled with the revision of the Set texts helps students with the understanding of a play as a whole.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777917368"/>
                  </a:ext>
                </a:extLst>
              </a:tr>
              <a:tr h="1951521">
                <a:tc>
                  <a:txBody>
                    <a:bodyPr/>
                    <a:lstStyle/>
                    <a:p>
                      <a:pPr marL="71755" marR="71755" lvl="0" indent="0" algn="ctr" defTabSz="755934" rtl="0" eaLnBrk="1" fontAlgn="auto" latinLnBrk="0" hangingPunct="1">
                        <a:lnSpc>
                          <a:spcPct val="107000"/>
                        </a:lnSpc>
                        <a:spcBef>
                          <a:spcPts val="0"/>
                        </a:spcBef>
                        <a:spcAft>
                          <a:spcPts val="0"/>
                        </a:spcAft>
                        <a:buClrTx/>
                        <a:buSzTx/>
                        <a:buFontTx/>
                        <a:buNone/>
                        <a:tabLst/>
                        <a:defRPr/>
                      </a:pPr>
                      <a:endPar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p>
                      <a:pPr marL="71755" marR="71755" lvl="0" indent="0" algn="ctr" defTabSz="755934" rtl="0" eaLnBrk="1" fontAlgn="auto" latinLnBrk="0" hangingPunct="1">
                        <a:lnSpc>
                          <a:spcPct val="107000"/>
                        </a:lnSpc>
                        <a:spcBef>
                          <a:spcPts val="0"/>
                        </a:spcBef>
                        <a:spcAft>
                          <a:spcPts val="0"/>
                        </a:spcAft>
                        <a:buClrTx/>
                        <a:buSzTx/>
                        <a:buFontTx/>
                        <a:buNone/>
                        <a:tabLst/>
                        <a:defRPr/>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Autumn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p>
                      <a:pPr marL="71755" marR="71755" algn="ctr">
                        <a:lnSpc>
                          <a:spcPct val="107000"/>
                        </a:lnSpc>
                        <a:spcAft>
                          <a:spcPts val="0"/>
                        </a:spcAft>
                      </a:pP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vMerge="1">
                  <a:txBody>
                    <a:bodyPr/>
                    <a:lstStyle/>
                    <a:p>
                      <a:endParaRPr lang="en-US" dirty="0"/>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69133946"/>
                  </a:ext>
                </a:extLst>
              </a:tr>
              <a:tr h="2145615">
                <a:tc>
                  <a:txBody>
                    <a:bodyPr/>
                    <a:lstStyle/>
                    <a:p>
                      <a:pPr marL="71755" marR="71755" algn="ctr">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Spring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vMerge="1">
                  <a:txBody>
                    <a:bodyPr/>
                    <a:lstStyle/>
                    <a:p>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635044">
                <a:tc rowSpan="2">
                  <a:txBody>
                    <a:bodyPr/>
                    <a:lstStyle/>
                    <a:p>
                      <a:pPr marL="71755" marR="71755" algn="ctr">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Summer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Performance of Making Theatre and Revision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2224202">
                <a:tc vMerge="1">
                  <a:txBody>
                    <a:bodyPr/>
                    <a:lstStyle/>
                    <a:p>
                      <a:endParaRPr lang="en-GB"/>
                    </a:p>
                  </a:txBody>
                  <a:tcPr/>
                </a:tc>
                <a:tc>
                  <a:txBody>
                    <a:bodyPr/>
                    <a:lstStyle/>
                    <a:p>
                      <a:pPr algn="l"/>
                      <a:r>
                        <a:rPr lang="en-GB" sz="1500" dirty="0"/>
                        <a:t>Performance is at the heart of the theatre-making process. It’s where ideas, character work, and rehearsal come together in front of an audience. Performing allows students to apply everything they've explored—whether it's a specific theatre style, practitioner influence, or thematic concept—and bring it to life with energy and purpose. It’s a chance to communicate meaning, evoke emotion, and connect with others through live storytelling. Performance also helps students grow in confidence, presence, and discipline, as they learn to respond to the moment and the dynamics of a live audience.</a:t>
                      </a:r>
                      <a:endParaRPr lang="en-GB" sz="1500" dirty="0">
                        <a:effectLst/>
                        <a:latin typeface="+mn-lt"/>
                        <a:ea typeface="Open Sans" panose="020B0606030504020204" pitchFamily="34" charset="0"/>
                        <a:cs typeface="Open Sans" panose="020B0606030504020204" pitchFamily="34"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1224941877"/>
              </p:ext>
            </p:extLst>
          </p:nvPr>
        </p:nvGraphicFramePr>
        <p:xfrm>
          <a:off x="3982451" y="1479479"/>
          <a:ext cx="3320717" cy="3686230"/>
        </p:xfrm>
        <a:graphic>
          <a:graphicData uri="http://schemas.openxmlformats.org/drawingml/2006/table">
            <a:tbl>
              <a:tblPr firstRow="1" firstCol="1" bandRow="1"/>
              <a:tblGrid>
                <a:gridCol w="1287264">
                  <a:extLst>
                    <a:ext uri="{9D8B030D-6E8A-4147-A177-3AD203B41FA5}">
                      <a16:colId xmlns:a16="http://schemas.microsoft.com/office/drawing/2014/main" val="1014678090"/>
                    </a:ext>
                  </a:extLst>
                </a:gridCol>
                <a:gridCol w="2033453">
                  <a:extLst>
                    <a:ext uri="{9D8B030D-6E8A-4147-A177-3AD203B41FA5}">
                      <a16:colId xmlns:a16="http://schemas.microsoft.com/office/drawing/2014/main" val="1197002604"/>
                    </a:ext>
                  </a:extLst>
                </a:gridCol>
              </a:tblGrid>
              <a:tr h="330421">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24476938"/>
                  </a:ext>
                </a:extLst>
              </a:tr>
              <a:tr h="1661950">
                <a:tc>
                  <a:txBody>
                    <a:bodyPr/>
                    <a:lstStyle/>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1100" dirty="0">
                        <a:latin typeface="Open Sans"/>
                      </a:endParaRPr>
                    </a:p>
                  </a:txBody>
                  <a:tcPr marL="49223" marR="49223" marT="24612" marB="246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2630082869"/>
                  </a:ext>
                </a:extLst>
              </a:tr>
              <a:tr h="478098">
                <a:tc>
                  <a:txBody>
                    <a:bodyPr/>
                    <a:lstStyle/>
                    <a:p>
                      <a:pPr algn="just">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Key Assessment 1</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marL="0" marR="0" lvl="0" indent="0" algn="l" defTabSz="755934" rtl="0" eaLnBrk="1" fontAlgn="auto" latinLnBrk="0" hangingPunct="1">
                        <a:lnSpc>
                          <a:spcPct val="107000"/>
                        </a:lnSpc>
                        <a:spcBef>
                          <a:spcPts val="0"/>
                        </a:spcBef>
                        <a:spcAft>
                          <a:spcPts val="0"/>
                        </a:spcAft>
                        <a:buClrTx/>
                        <a:buSzTx/>
                        <a:buFontTx/>
                        <a:buNone/>
                        <a:tabLst/>
                        <a:defRPr/>
                      </a:pPr>
                      <a:r>
                        <a:rPr lang="en-GB" sz="1400" dirty="0">
                          <a:effectLst/>
                          <a:latin typeface="Open Sans"/>
                          <a:ea typeface="Calibri" panose="020F0502020204030204" pitchFamily="34" charset="0"/>
                          <a:cs typeface="Times New Roman" panose="02020603050405020304" pitchFamily="18" charset="0"/>
                        </a:rPr>
                        <a:t>Set Text A or B or Live Theatre Evaluation </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410479">
                <a:tc>
                  <a:txBody>
                    <a:bodyPr/>
                    <a:lstStyle/>
                    <a:p>
                      <a:pPr algn="just">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Key Assessment 2</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Set Text A or B. </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864482870"/>
                  </a:ext>
                </a:extLst>
              </a:tr>
              <a:tr h="623543">
                <a:tc>
                  <a:txBody>
                    <a:bodyPr/>
                    <a:lstStyle/>
                    <a:p>
                      <a:pPr algn="just">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Key Assessment 3</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Performance of piece 3 to examiner. </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bl>
          </a:graphicData>
        </a:graphic>
      </p:graphicFrame>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1846059768"/>
              </p:ext>
            </p:extLst>
          </p:nvPr>
        </p:nvGraphicFramePr>
        <p:xfrm>
          <a:off x="3982453" y="5240167"/>
          <a:ext cx="3359637" cy="5221167"/>
        </p:xfrm>
        <a:graphic>
          <a:graphicData uri="http://schemas.openxmlformats.org/drawingml/2006/table">
            <a:tbl>
              <a:tblPr firstRow="1" firstCol="1" bandRow="1"/>
              <a:tblGrid>
                <a:gridCol w="3359637">
                  <a:extLst>
                    <a:ext uri="{9D8B030D-6E8A-4147-A177-3AD203B41FA5}">
                      <a16:colId xmlns:a16="http://schemas.microsoft.com/office/drawing/2014/main" val="1298230933"/>
                    </a:ext>
                  </a:extLst>
                </a:gridCol>
              </a:tblGrid>
              <a:tr h="480185">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2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637654">
                <a:tc>
                  <a:txBody>
                    <a:bodyPr/>
                    <a:lstStyle/>
                    <a:p>
                      <a:pPr algn="just">
                        <a:lnSpc>
                          <a:spcPct val="107000"/>
                        </a:lnSpc>
                        <a:spcAft>
                          <a:spcPts val="0"/>
                        </a:spcAft>
                      </a:pPr>
                      <a:r>
                        <a:rPr lang="en-GB" sz="1300" dirty="0">
                          <a:effectLst/>
                          <a:latin typeface="Open Sans"/>
                          <a:ea typeface="Calibri" panose="020F0502020204030204" pitchFamily="34" charset="0"/>
                          <a:cs typeface="Times New Roman" panose="02020603050405020304" pitchFamily="18" charset="0"/>
                        </a:rPr>
                        <a:t>Homework will be set by your class teacher on Brightspace. In addition to the set homework, you should engage on regular independent study including but not limited too, line learning, script reading and watching performances. As well as, collecting stimuli for pieces and writing coursework. </a:t>
                      </a:r>
                    </a:p>
                    <a:p>
                      <a:pPr algn="just">
                        <a:lnSpc>
                          <a:spcPct val="107000"/>
                        </a:lnSpc>
                        <a:spcAft>
                          <a:spcPts val="0"/>
                        </a:spcAft>
                      </a:pPr>
                      <a:r>
                        <a:rPr lang="en-GB" sz="1300" dirty="0">
                          <a:effectLst/>
                          <a:latin typeface="Open Sans"/>
                          <a:ea typeface="Calibri" panose="020F0502020204030204" pitchFamily="34" charset="0"/>
                          <a:cs typeface="Times New Roman" panose="02020603050405020304" pitchFamily="18" charset="0"/>
                        </a:rPr>
                        <a:t>You should consult your drama teacher on  using the theatre when it is free.</a:t>
                      </a:r>
                    </a:p>
                    <a:p>
                      <a:pPr algn="just">
                        <a:lnSpc>
                          <a:spcPct val="107000"/>
                        </a:lnSpc>
                        <a:spcAft>
                          <a:spcPts val="0"/>
                        </a:spcAft>
                      </a:pPr>
                      <a:r>
                        <a:rPr lang="en-GB" sz="1300" dirty="0">
                          <a:effectLst/>
                          <a:latin typeface="Open Sans"/>
                          <a:ea typeface="Calibri" panose="020F0502020204030204" pitchFamily="34" charset="0"/>
                          <a:cs typeface="Times New Roman" panose="02020603050405020304" pitchFamily="18" charset="0"/>
                        </a:rPr>
                        <a:t>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10459">
                <a:tc>
                  <a:txBody>
                    <a:bodyPr/>
                    <a:lstStyle/>
                    <a:p>
                      <a:pPr algn="just">
                        <a:lnSpc>
                          <a:spcPct val="107000"/>
                        </a:lnSpc>
                        <a:spcAft>
                          <a:spcPts val="0"/>
                        </a:spcAft>
                      </a:pPr>
                      <a:r>
                        <a:rPr lang="en-GB" sz="13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300" b="1" dirty="0">
                          <a:effectLst/>
                          <a:latin typeface="Open Sans"/>
                          <a:ea typeface="Calibri" panose="020F0502020204030204" pitchFamily="34" charset="0"/>
                          <a:cs typeface="Times New Roman" panose="02020603050405020304" pitchFamily="18" charset="0"/>
                        </a:rPr>
                        <a:t>  </a:t>
                      </a:r>
                      <a:endParaRPr lang="en-GB" sz="13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516626">
                <a:tc>
                  <a:txBody>
                    <a:bodyPr/>
                    <a:lstStyle/>
                    <a:p>
                      <a:pPr algn="just">
                        <a:lnSpc>
                          <a:spcPct val="107000"/>
                        </a:lnSpc>
                        <a:spcAft>
                          <a:spcPts val="0"/>
                        </a:spcAft>
                      </a:pPr>
                      <a:r>
                        <a:rPr lang="en-GB" sz="1300" dirty="0">
                          <a:effectLst/>
                          <a:latin typeface="Open Sans"/>
                          <a:ea typeface="Calibri" panose="020F0502020204030204" pitchFamily="34" charset="0"/>
                          <a:cs typeface="Times New Roman" panose="02020603050405020304" pitchFamily="18" charset="0"/>
                        </a:rPr>
                        <a:t>Performing in any group through the school will help develop your knowledge in a theatre setting.</a:t>
                      </a:r>
                    </a:p>
                    <a:p>
                      <a:pPr algn="just">
                        <a:lnSpc>
                          <a:spcPct val="107000"/>
                        </a:lnSpc>
                        <a:spcAft>
                          <a:spcPts val="0"/>
                        </a:spcAft>
                      </a:pPr>
                      <a:r>
                        <a:rPr lang="en-GB" sz="1300" dirty="0">
                          <a:effectLst/>
                          <a:latin typeface="Open Sans"/>
                          <a:ea typeface="Calibri" panose="020F0502020204030204" pitchFamily="34" charset="0"/>
                          <a:cs typeface="Times New Roman" panose="02020603050405020304" pitchFamily="18" charset="0"/>
                        </a:rPr>
                        <a:t>You can:</a:t>
                      </a:r>
                    </a:p>
                    <a:p>
                      <a:pPr marL="171450" indent="-171450" algn="just">
                        <a:lnSpc>
                          <a:spcPct val="107000"/>
                        </a:lnSpc>
                        <a:spcAft>
                          <a:spcPts val="0"/>
                        </a:spcAft>
                        <a:buFont typeface="Arial" panose="020B0604020202020204" pitchFamily="34" charset="0"/>
                        <a:buChar char="•"/>
                      </a:pPr>
                      <a:r>
                        <a:rPr lang="en-GB" sz="1300" dirty="0">
                          <a:effectLst/>
                          <a:latin typeface="Open Sans"/>
                          <a:ea typeface="Calibri" panose="020F0502020204030204" pitchFamily="34" charset="0"/>
                          <a:cs typeface="Times New Roman" panose="02020603050405020304" pitchFamily="18" charset="0"/>
                        </a:rPr>
                        <a:t>Be part of the whole school production</a:t>
                      </a:r>
                    </a:p>
                    <a:p>
                      <a:pPr marL="171450" indent="-171450" algn="just">
                        <a:lnSpc>
                          <a:spcPct val="107000"/>
                        </a:lnSpc>
                        <a:spcAft>
                          <a:spcPts val="0"/>
                        </a:spcAft>
                        <a:buFont typeface="Arial" panose="020B0604020202020204" pitchFamily="34" charset="0"/>
                        <a:buChar char="•"/>
                      </a:pPr>
                      <a:r>
                        <a:rPr lang="en-GB" sz="1300" dirty="0">
                          <a:effectLst/>
                          <a:latin typeface="Open Sans"/>
                          <a:ea typeface="Calibri" panose="020F0502020204030204" pitchFamily="34" charset="0"/>
                          <a:cs typeface="Times New Roman" panose="02020603050405020304" pitchFamily="18" charset="0"/>
                        </a:rPr>
                        <a:t>Help be part of the production team for the KS3 musical. </a:t>
                      </a:r>
                    </a:p>
                    <a:p>
                      <a:pPr marL="171450" indent="-171450" algn="just">
                        <a:lnSpc>
                          <a:spcPct val="107000"/>
                        </a:lnSpc>
                        <a:spcAft>
                          <a:spcPts val="0"/>
                        </a:spcAft>
                        <a:buFont typeface="Arial" panose="020B0604020202020204" pitchFamily="34" charset="0"/>
                        <a:buChar char="•"/>
                      </a:pPr>
                      <a:r>
                        <a:rPr lang="en-GB" sz="1300" dirty="0">
                          <a:effectLst/>
                          <a:latin typeface="Open Sans"/>
                          <a:ea typeface="Calibri" panose="020F0502020204030204" pitchFamily="34" charset="0"/>
                          <a:cs typeface="Times New Roman" panose="02020603050405020304" pitchFamily="18" charset="0"/>
                        </a:rPr>
                        <a:t>1 2 1 LAMDA lessons in Drama</a:t>
                      </a:r>
                    </a:p>
                    <a:p>
                      <a:pPr marL="171450" indent="-171450" algn="just">
                        <a:lnSpc>
                          <a:spcPct val="107000"/>
                        </a:lnSpc>
                        <a:spcAft>
                          <a:spcPts val="0"/>
                        </a:spcAft>
                        <a:buFont typeface="Arial" panose="020B0604020202020204" pitchFamily="34" charset="0"/>
                        <a:buChar char="•"/>
                      </a:pPr>
                      <a:r>
                        <a:rPr lang="en-GB" sz="1300" dirty="0">
                          <a:effectLst/>
                          <a:latin typeface="Open Sans"/>
                          <a:ea typeface="Calibri" panose="020F0502020204030204" pitchFamily="34" charset="0"/>
                          <a:cs typeface="Times New Roman" panose="02020603050405020304" pitchFamily="18" charset="0"/>
                        </a:rPr>
                        <a:t>Drama Mentoring across Drama.  </a:t>
                      </a:r>
                    </a:p>
                    <a:p>
                      <a:pPr marL="171450" indent="-171450" algn="just">
                        <a:lnSpc>
                          <a:spcPct val="107000"/>
                        </a:lnSpc>
                        <a:spcAft>
                          <a:spcPts val="0"/>
                        </a:spcAft>
                        <a:buFont typeface="Arial" panose="020B0604020202020204" pitchFamily="34" charset="0"/>
                        <a:buChar char="•"/>
                      </a:pPr>
                      <a:endParaRPr lang="en-GB" sz="13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
        <p:nvSpPr>
          <p:cNvPr id="2" name="TextBox 1">
            <a:extLst>
              <a:ext uri="{FF2B5EF4-FFF2-40B4-BE49-F238E27FC236}">
                <a16:creationId xmlns:a16="http://schemas.microsoft.com/office/drawing/2014/main" id="{6CA46F6D-FF02-4106-9D34-4673F625846D}"/>
              </a:ext>
            </a:extLst>
          </p:cNvPr>
          <p:cNvSpPr txBox="1"/>
          <p:nvPr/>
        </p:nvSpPr>
        <p:spPr>
          <a:xfrm>
            <a:off x="4163785" y="1954369"/>
            <a:ext cx="2974951" cy="1569660"/>
          </a:xfrm>
          <a:prstGeom prst="rect">
            <a:avLst/>
          </a:prstGeom>
          <a:solidFill>
            <a:srgbClr val="E7E6E6"/>
          </a:solidFill>
        </p:spPr>
        <p:txBody>
          <a:bodyPr wrap="square" rtlCol="0">
            <a:spAutoFit/>
          </a:bodyPr>
          <a:lstStyle/>
          <a:p>
            <a:r>
              <a:rPr lang="en-GB" sz="1600" dirty="0"/>
              <a:t>Some assessments will be performance based and some will being theory based. Covering the main components of the course as well as contextual understanding of pieces. </a:t>
            </a:r>
          </a:p>
        </p:txBody>
      </p:sp>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2.xml><?xml version="1.0" encoding="utf-8"?>
<ds:datastoreItem xmlns:ds="http://schemas.openxmlformats.org/officeDocument/2006/customXml" ds:itemID="{7A6247F7-B26D-48CC-87C3-D177DD40C540}">
  <ds:schemaRefs>
    <ds:schemaRef ds:uri="http://purl.org/dc/terms/"/>
    <ds:schemaRef ds:uri="http://schemas.openxmlformats.org/package/2006/metadata/core-properties"/>
    <ds:schemaRef ds:uri="http://www.w3.org/XML/1998/namespace"/>
    <ds:schemaRef ds:uri="http://schemas.microsoft.com/office/infopath/2007/PartnerControls"/>
    <ds:schemaRef ds:uri="http://schemas.microsoft.com/office/2006/documentManagement/types"/>
    <ds:schemaRef ds:uri="http://purl.org/dc/dcmitype/"/>
    <ds:schemaRef ds:uri="fa3a1019-4f58-44d9-951a-831b960eef9d"/>
    <ds:schemaRef ds:uri="3d426267-58e2-420b-ab2f-33977ba36104"/>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2976</TotalTime>
  <Words>501</Words>
  <Application>Microsoft Office PowerPoint</Application>
  <PresentationFormat>Custom</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Open Sans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39</cp:revision>
  <cp:lastPrinted>2024-09-02T15:22:12Z</cp:lastPrinted>
  <dcterms:created xsi:type="dcterms:W3CDTF">2023-06-08T13:25:16Z</dcterms:created>
  <dcterms:modified xsi:type="dcterms:W3CDTF">2025-05-21T13:08:39Z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