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6" r:id="rId2"/>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2" d="100"/>
          <a:sy n="102" d="100"/>
        </p:scale>
        <p:origin x="264"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4694210-4B27-475A-ABC7-3267B8D37D76}" type="datetimeFigureOut">
              <a:rPr lang="en-GB" smtClean="0"/>
              <a:t>28/06/2019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975E68-7F86-419E-A79B-5127727A4913}" type="slidenum">
              <a:rPr lang="en-GB" smtClean="0"/>
              <a:t>‹#›</a:t>
            </a:fld>
            <a:endParaRPr lang="en-GB"/>
          </a:p>
        </p:txBody>
      </p:sp>
    </p:spTree>
    <p:extLst>
      <p:ext uri="{BB962C8B-B14F-4D97-AF65-F5344CB8AC3E}">
        <p14:creationId xmlns:p14="http://schemas.microsoft.com/office/powerpoint/2010/main" val="14786650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4694210-4B27-475A-ABC7-3267B8D37D76}" type="datetimeFigureOut">
              <a:rPr lang="en-GB" smtClean="0"/>
              <a:t>28/06/2019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975E68-7F86-419E-A79B-5127727A4913}" type="slidenum">
              <a:rPr lang="en-GB" smtClean="0"/>
              <a:t>‹#›</a:t>
            </a:fld>
            <a:endParaRPr lang="en-GB"/>
          </a:p>
        </p:txBody>
      </p:sp>
    </p:spTree>
    <p:extLst>
      <p:ext uri="{BB962C8B-B14F-4D97-AF65-F5344CB8AC3E}">
        <p14:creationId xmlns:p14="http://schemas.microsoft.com/office/powerpoint/2010/main" val="14315315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4694210-4B27-475A-ABC7-3267B8D37D76}" type="datetimeFigureOut">
              <a:rPr lang="en-GB" smtClean="0"/>
              <a:t>28/06/2019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975E68-7F86-419E-A79B-5127727A4913}" type="slidenum">
              <a:rPr lang="en-GB" smtClean="0"/>
              <a:t>‹#›</a:t>
            </a:fld>
            <a:endParaRPr lang="en-GB"/>
          </a:p>
        </p:txBody>
      </p:sp>
    </p:spTree>
    <p:extLst>
      <p:ext uri="{BB962C8B-B14F-4D97-AF65-F5344CB8AC3E}">
        <p14:creationId xmlns:p14="http://schemas.microsoft.com/office/powerpoint/2010/main" val="27998236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4694210-4B27-475A-ABC7-3267B8D37D76}" type="datetimeFigureOut">
              <a:rPr lang="en-GB" smtClean="0"/>
              <a:t>28/06/2019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975E68-7F86-419E-A79B-5127727A4913}" type="slidenum">
              <a:rPr lang="en-GB" smtClean="0"/>
              <a:t>‹#›</a:t>
            </a:fld>
            <a:endParaRPr lang="en-GB"/>
          </a:p>
        </p:txBody>
      </p:sp>
    </p:spTree>
    <p:extLst>
      <p:ext uri="{BB962C8B-B14F-4D97-AF65-F5344CB8AC3E}">
        <p14:creationId xmlns:p14="http://schemas.microsoft.com/office/powerpoint/2010/main" val="32096584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4694210-4B27-475A-ABC7-3267B8D37D76}" type="datetimeFigureOut">
              <a:rPr lang="en-GB" smtClean="0"/>
              <a:t>28/06/2019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B975E68-7F86-419E-A79B-5127727A4913}" type="slidenum">
              <a:rPr lang="en-GB" smtClean="0"/>
              <a:t>‹#›</a:t>
            </a:fld>
            <a:endParaRPr lang="en-GB"/>
          </a:p>
        </p:txBody>
      </p:sp>
    </p:spTree>
    <p:extLst>
      <p:ext uri="{BB962C8B-B14F-4D97-AF65-F5344CB8AC3E}">
        <p14:creationId xmlns:p14="http://schemas.microsoft.com/office/powerpoint/2010/main" val="34655609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4694210-4B27-475A-ABC7-3267B8D37D76}" type="datetimeFigureOut">
              <a:rPr lang="en-GB" smtClean="0"/>
              <a:t>28/06/2019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B975E68-7F86-419E-A79B-5127727A4913}" type="slidenum">
              <a:rPr lang="en-GB" smtClean="0"/>
              <a:t>‹#›</a:t>
            </a:fld>
            <a:endParaRPr lang="en-GB"/>
          </a:p>
        </p:txBody>
      </p:sp>
    </p:spTree>
    <p:extLst>
      <p:ext uri="{BB962C8B-B14F-4D97-AF65-F5344CB8AC3E}">
        <p14:creationId xmlns:p14="http://schemas.microsoft.com/office/powerpoint/2010/main" val="1516669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694210-4B27-475A-ABC7-3267B8D37D76}" type="datetimeFigureOut">
              <a:rPr lang="en-GB" smtClean="0"/>
              <a:t>28/06/2019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B975E68-7F86-419E-A79B-5127727A4913}" type="slidenum">
              <a:rPr lang="en-GB" smtClean="0"/>
              <a:t>‹#›</a:t>
            </a:fld>
            <a:endParaRPr lang="en-GB"/>
          </a:p>
        </p:txBody>
      </p:sp>
    </p:spTree>
    <p:extLst>
      <p:ext uri="{BB962C8B-B14F-4D97-AF65-F5344CB8AC3E}">
        <p14:creationId xmlns:p14="http://schemas.microsoft.com/office/powerpoint/2010/main" val="11571026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4694210-4B27-475A-ABC7-3267B8D37D76}" type="datetimeFigureOut">
              <a:rPr lang="en-GB" smtClean="0"/>
              <a:t>28/06/2019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975E68-7F86-419E-A79B-5127727A4913}" type="slidenum">
              <a:rPr lang="en-GB" smtClean="0"/>
              <a:t>‹#›</a:t>
            </a:fld>
            <a:endParaRPr lang="en-GB"/>
          </a:p>
        </p:txBody>
      </p:sp>
    </p:spTree>
    <p:extLst>
      <p:ext uri="{BB962C8B-B14F-4D97-AF65-F5344CB8AC3E}">
        <p14:creationId xmlns:p14="http://schemas.microsoft.com/office/powerpoint/2010/main" val="23031311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4694210-4B27-475A-ABC7-3267B8D37D76}" type="datetimeFigureOut">
              <a:rPr lang="en-GB" smtClean="0"/>
              <a:t>28/06/2019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975E68-7F86-419E-A79B-5127727A4913}" type="slidenum">
              <a:rPr lang="en-GB" smtClean="0"/>
              <a:t>‹#›</a:t>
            </a:fld>
            <a:endParaRPr lang="en-GB"/>
          </a:p>
        </p:txBody>
      </p:sp>
    </p:spTree>
    <p:extLst>
      <p:ext uri="{BB962C8B-B14F-4D97-AF65-F5344CB8AC3E}">
        <p14:creationId xmlns:p14="http://schemas.microsoft.com/office/powerpoint/2010/main" val="1349653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4694210-4B27-475A-ABC7-3267B8D37D76}" type="datetimeFigureOut">
              <a:rPr lang="en-GB" smtClean="0"/>
              <a:t>28/06/2019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975E68-7F86-419E-A79B-5127727A4913}" type="slidenum">
              <a:rPr lang="en-GB" smtClean="0"/>
              <a:t>‹#›</a:t>
            </a:fld>
            <a:endParaRPr lang="en-GB"/>
          </a:p>
        </p:txBody>
      </p:sp>
    </p:spTree>
    <p:extLst>
      <p:ext uri="{BB962C8B-B14F-4D97-AF65-F5344CB8AC3E}">
        <p14:creationId xmlns:p14="http://schemas.microsoft.com/office/powerpoint/2010/main" val="925380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4694210-4B27-475A-ABC7-3267B8D37D76}" type="datetimeFigureOut">
              <a:rPr lang="en-GB" smtClean="0"/>
              <a:t>28/06/2019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975E68-7F86-419E-A79B-5127727A4913}" type="slidenum">
              <a:rPr lang="en-GB" smtClean="0"/>
              <a:t>‹#›</a:t>
            </a:fld>
            <a:endParaRPr lang="en-GB"/>
          </a:p>
        </p:txBody>
      </p:sp>
    </p:spTree>
    <p:extLst>
      <p:ext uri="{BB962C8B-B14F-4D97-AF65-F5344CB8AC3E}">
        <p14:creationId xmlns:p14="http://schemas.microsoft.com/office/powerpoint/2010/main" val="16498786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694210-4B27-475A-ABC7-3267B8D37D76}" type="datetimeFigureOut">
              <a:rPr lang="en-GB" smtClean="0"/>
              <a:t>28/06/2019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975E68-7F86-419E-A79B-5127727A4913}" type="slidenum">
              <a:rPr lang="en-GB" smtClean="0"/>
              <a:t>‹#›</a:t>
            </a:fld>
            <a:endParaRPr lang="en-GB"/>
          </a:p>
        </p:txBody>
      </p:sp>
    </p:spTree>
    <p:extLst>
      <p:ext uri="{BB962C8B-B14F-4D97-AF65-F5344CB8AC3E}">
        <p14:creationId xmlns:p14="http://schemas.microsoft.com/office/powerpoint/2010/main" val="9343338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88640"/>
            <a:ext cx="9144000" cy="432049"/>
          </a:xfrm>
          <a:solidFill>
            <a:srgbClr val="7030A0"/>
          </a:solidFill>
        </p:spPr>
        <p:txBody>
          <a:bodyPr>
            <a:noAutofit/>
          </a:bodyPr>
          <a:lstStyle/>
          <a:p>
            <a:pPr algn="l"/>
            <a:r>
              <a:rPr lang="en-GB" sz="3200" dirty="0" smtClean="0">
                <a:solidFill>
                  <a:schemeClr val="bg1"/>
                </a:solidFill>
                <a:latin typeface="Arial Black" panose="020B0A04020102020204" pitchFamily="34" charset="0"/>
              </a:rPr>
              <a:t>A LEVEL // PRODUCT DESIGN</a:t>
            </a:r>
            <a:endParaRPr lang="en-GB" sz="3200" dirty="0">
              <a:solidFill>
                <a:schemeClr val="bg1"/>
              </a:solidFill>
              <a:latin typeface="Arial Black" panose="020B0A04020102020204" pitchFamily="34" charset="0"/>
            </a:endParaRPr>
          </a:p>
        </p:txBody>
      </p:sp>
      <p:sp>
        <p:nvSpPr>
          <p:cNvPr id="7" name="Rectangle 6"/>
          <p:cNvSpPr/>
          <p:nvPr/>
        </p:nvSpPr>
        <p:spPr>
          <a:xfrm>
            <a:off x="149959" y="639805"/>
            <a:ext cx="8964488" cy="6186309"/>
          </a:xfrm>
          <a:prstGeom prst="rect">
            <a:avLst/>
          </a:prstGeom>
        </p:spPr>
        <p:txBody>
          <a:bodyPr wrap="square">
            <a:spAutoFit/>
          </a:bodyPr>
          <a:lstStyle/>
          <a:p>
            <a:pPr>
              <a:lnSpc>
                <a:spcPct val="150000"/>
              </a:lnSpc>
            </a:pPr>
            <a:r>
              <a:rPr lang="en-GB" sz="2000" u="sng" dirty="0"/>
              <a:t>Project proposal – summer task – Year 12 Product Design</a:t>
            </a:r>
          </a:p>
          <a:p>
            <a:pPr>
              <a:lnSpc>
                <a:spcPct val="150000"/>
              </a:lnSpc>
            </a:pPr>
            <a:r>
              <a:rPr lang="en-GB" sz="1400" dirty="0"/>
              <a:t>Your summer homework task for Y12 Product design is to produce a project proposal for your coursework. </a:t>
            </a:r>
            <a:endParaRPr lang="en-GB" sz="1400" dirty="0" smtClean="0"/>
          </a:p>
          <a:p>
            <a:pPr>
              <a:lnSpc>
                <a:spcPct val="150000"/>
              </a:lnSpc>
            </a:pPr>
            <a:r>
              <a:rPr lang="en-GB" sz="1200" dirty="0" smtClean="0"/>
              <a:t>You </a:t>
            </a:r>
            <a:r>
              <a:rPr lang="en-GB" sz="1200" dirty="0"/>
              <a:t>will produce one piece of major project for your A-level coursework, beginning in Year 12 and completing the project in stages throughout into Year 13. This means that it is vital that you start your coursework with a strong concept that will give your project the best chance of success. </a:t>
            </a:r>
          </a:p>
          <a:p>
            <a:pPr>
              <a:lnSpc>
                <a:spcPct val="150000"/>
              </a:lnSpc>
            </a:pPr>
            <a:r>
              <a:rPr lang="en-GB" sz="1200" dirty="0"/>
              <a:t>The exam board leave the starting point for the coursework up to you but you must consider the following </a:t>
            </a:r>
            <a:r>
              <a:rPr lang="en-GB" sz="1200" dirty="0" smtClean="0"/>
              <a:t>points:</a:t>
            </a:r>
          </a:p>
          <a:p>
            <a:pPr>
              <a:lnSpc>
                <a:spcPct val="150000"/>
              </a:lnSpc>
            </a:pPr>
            <a:endParaRPr lang="en-GB" sz="900" dirty="0"/>
          </a:p>
          <a:p>
            <a:pPr marL="285750" indent="-285750">
              <a:lnSpc>
                <a:spcPct val="150000"/>
              </a:lnSpc>
              <a:buFont typeface="Arial" panose="020B0604020202020204" pitchFamily="34" charset="0"/>
              <a:buChar char="•"/>
            </a:pPr>
            <a:r>
              <a:rPr lang="en-GB" sz="1200" dirty="0"/>
              <a:t>Creativity/originality – You need to have a unique product or a consider a unique angle on a product that already exists.</a:t>
            </a:r>
          </a:p>
          <a:p>
            <a:pPr marL="285750" indent="-285750">
              <a:lnSpc>
                <a:spcPct val="150000"/>
              </a:lnSpc>
              <a:buFont typeface="Arial" panose="020B0604020202020204" pitchFamily="34" charset="0"/>
              <a:buChar char="•"/>
            </a:pPr>
            <a:r>
              <a:rPr lang="en-GB" sz="1200" dirty="0"/>
              <a:t>Client – You should find a real-world client for your project. Someone that you know and can communicate with regularly and who fits the chosen target demographic for you project.</a:t>
            </a:r>
          </a:p>
          <a:p>
            <a:pPr marL="285750" indent="-285750">
              <a:lnSpc>
                <a:spcPct val="150000"/>
              </a:lnSpc>
              <a:buFont typeface="Arial" panose="020B0604020202020204" pitchFamily="34" charset="0"/>
              <a:buChar char="•"/>
            </a:pPr>
            <a:r>
              <a:rPr lang="en-GB" sz="1200" dirty="0"/>
              <a:t>Target Market – This needs to be well defined. ‘Everyone’ is not an acceptable answer.  </a:t>
            </a:r>
          </a:p>
          <a:p>
            <a:pPr marL="285750" indent="-285750">
              <a:lnSpc>
                <a:spcPct val="150000"/>
              </a:lnSpc>
              <a:buFont typeface="Arial" panose="020B0604020202020204" pitchFamily="34" charset="0"/>
              <a:buChar char="•"/>
            </a:pPr>
            <a:r>
              <a:rPr lang="en-GB" sz="1200" dirty="0"/>
              <a:t>Size – keep the size of your project to a minimum to reduce the demand on resources. As a guideline your product should be able to sit on an A3 sheet of </a:t>
            </a:r>
            <a:r>
              <a:rPr lang="en-GB" sz="1200" dirty="0" smtClean="0"/>
              <a:t>paper</a:t>
            </a:r>
            <a:r>
              <a:rPr lang="en-GB" sz="1200" dirty="0"/>
              <a:t> </a:t>
            </a:r>
            <a:r>
              <a:rPr lang="en-GB" sz="1200" dirty="0" smtClean="0"/>
              <a:t>but larger projects could be negotiated with your teacher if they can be justified.</a:t>
            </a:r>
            <a:endParaRPr lang="en-GB" sz="1200" dirty="0"/>
          </a:p>
          <a:p>
            <a:pPr marL="285750" indent="-285750">
              <a:lnSpc>
                <a:spcPct val="150000"/>
              </a:lnSpc>
              <a:buFont typeface="Arial" panose="020B0604020202020204" pitchFamily="34" charset="0"/>
              <a:buChar char="•"/>
            </a:pPr>
            <a:r>
              <a:rPr lang="en-GB" sz="1200" dirty="0"/>
              <a:t>Possible Materials – consider the types of material that you would want to use. If you are intending to use materials that the school doesn’t stock then where would you source them?</a:t>
            </a:r>
          </a:p>
          <a:p>
            <a:pPr marL="285750" indent="-285750">
              <a:lnSpc>
                <a:spcPct val="150000"/>
              </a:lnSpc>
              <a:buFont typeface="Arial" panose="020B0604020202020204" pitchFamily="34" charset="0"/>
              <a:buChar char="•"/>
            </a:pPr>
            <a:r>
              <a:rPr lang="en-GB" sz="1200" dirty="0"/>
              <a:t>Possible processes – The processes and techniques that you use should be the ones that are most appropriate to your project. But in order to fulfil the requirements of the mark scheme you should try to use a range of techniques but with an emphasis on quality. What processes would you use?</a:t>
            </a:r>
          </a:p>
          <a:p>
            <a:pPr marL="285750" indent="-285750">
              <a:lnSpc>
                <a:spcPct val="150000"/>
              </a:lnSpc>
              <a:buFont typeface="Arial" panose="020B0604020202020204" pitchFamily="34" charset="0"/>
              <a:buChar char="•"/>
            </a:pPr>
            <a:r>
              <a:rPr lang="en-GB" sz="1200" dirty="0"/>
              <a:t>Existing products and technologies – What products and/or technologies are already on the market that relate to your concept? </a:t>
            </a:r>
          </a:p>
          <a:p>
            <a:pPr>
              <a:lnSpc>
                <a:spcPct val="150000"/>
              </a:lnSpc>
            </a:pPr>
            <a:endParaRPr lang="en-GB" sz="900" dirty="0" smtClean="0"/>
          </a:p>
          <a:p>
            <a:pPr>
              <a:lnSpc>
                <a:spcPct val="150000"/>
              </a:lnSpc>
            </a:pPr>
            <a:r>
              <a:rPr lang="en-GB" sz="1400" dirty="0" smtClean="0"/>
              <a:t>Produce </a:t>
            </a:r>
            <a:r>
              <a:rPr lang="en-GB" sz="1400" dirty="0"/>
              <a:t>your report as a type-written proposal that addresses all of the points above – preferably using sub-titles</a:t>
            </a:r>
          </a:p>
        </p:txBody>
      </p:sp>
    </p:spTree>
    <p:extLst>
      <p:ext uri="{BB962C8B-B14F-4D97-AF65-F5344CB8AC3E}">
        <p14:creationId xmlns:p14="http://schemas.microsoft.com/office/powerpoint/2010/main" val="244087701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9353</TotalTime>
  <Words>357</Words>
  <Application>Microsoft Office PowerPoint</Application>
  <PresentationFormat>On-screen Show (4:3)</PresentationFormat>
  <Paragraphs>15</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Arial Black</vt:lpstr>
      <vt:lpstr>Calibri</vt:lpstr>
      <vt:lpstr>Office Theme</vt:lpstr>
      <vt:lpstr>A LEVEL // PRODUCT DESIGN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LEVEL // PRODUCT DESIGN</dc:title>
  <dc:creator>tom cookson</dc:creator>
  <cp:lastModifiedBy>S Miarkowski</cp:lastModifiedBy>
  <cp:revision>25</cp:revision>
  <cp:lastPrinted>2019-06-18T13:54:08Z</cp:lastPrinted>
  <dcterms:created xsi:type="dcterms:W3CDTF">2017-08-26T08:43:13Z</dcterms:created>
  <dcterms:modified xsi:type="dcterms:W3CDTF">2019-06-28T11:27:58Z</dcterms:modified>
</cp:coreProperties>
</file>