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7559675" cy="1069181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7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p:scale>
          <a:sx n="70" d="100"/>
          <a:sy n="70" d="100"/>
        </p:scale>
        <p:origin x="1758" y="-149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66976" y="1749795"/>
            <a:ext cx="6425724" cy="3722335"/>
          </a:xfrm>
        </p:spPr>
        <p:txBody>
          <a:bodyPr anchor="b"/>
          <a:lstStyle>
            <a:lvl1pPr algn="ctr">
              <a:defRPr sz="4960"/>
            </a:lvl1pPr>
          </a:lstStyle>
          <a:p>
            <a:r>
              <a:rPr lang="en-US"/>
              <a:t>Click to edit Master title style</a:t>
            </a:r>
            <a:endParaRPr lang="en-US" dirty="0"/>
          </a:p>
        </p:txBody>
      </p:sp>
      <p:sp>
        <p:nvSpPr>
          <p:cNvPr id="3" name="Subtitle 2"/>
          <p:cNvSpPr>
            <a:spLocks noGrp="1"/>
          </p:cNvSpPr>
          <p:nvPr>
            <p:ph type="subTitle" idx="1"/>
          </p:nvPr>
        </p:nvSpPr>
        <p:spPr>
          <a:xfrm>
            <a:off x="944960" y="5615678"/>
            <a:ext cx="5669756" cy="2581379"/>
          </a:xfrm>
        </p:spPr>
        <p:txBody>
          <a:bodyPr/>
          <a:lstStyle>
            <a:lvl1pPr marL="0" indent="0" algn="ctr">
              <a:buNone/>
              <a:defRPr sz="1984"/>
            </a:lvl1pPr>
            <a:lvl2pPr marL="377967" indent="0" algn="ctr">
              <a:buNone/>
              <a:defRPr sz="1653"/>
            </a:lvl2pPr>
            <a:lvl3pPr marL="755934" indent="0" algn="ctr">
              <a:buNone/>
              <a:defRPr sz="1488"/>
            </a:lvl3pPr>
            <a:lvl4pPr marL="1133902" indent="0" algn="ctr">
              <a:buNone/>
              <a:defRPr sz="1323"/>
            </a:lvl4pPr>
            <a:lvl5pPr marL="1511869" indent="0" algn="ctr">
              <a:buNone/>
              <a:defRPr sz="1323"/>
            </a:lvl5pPr>
            <a:lvl6pPr marL="1889836" indent="0" algn="ctr">
              <a:buNone/>
              <a:defRPr sz="1323"/>
            </a:lvl6pPr>
            <a:lvl7pPr marL="2267803" indent="0" algn="ctr">
              <a:buNone/>
              <a:defRPr sz="1323"/>
            </a:lvl7pPr>
            <a:lvl8pPr marL="2645771" indent="0" algn="ctr">
              <a:buNone/>
              <a:defRPr sz="1323"/>
            </a:lvl8pPr>
            <a:lvl9pPr marL="3023738" indent="0" algn="ctr">
              <a:buNone/>
              <a:defRPr sz="132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11/06/2024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1337202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11/06/2024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0649439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15791" y="2665532"/>
            <a:ext cx="6520220" cy="4447496"/>
          </a:xfrm>
        </p:spPr>
        <p:txBody>
          <a:bodyPr anchor="b"/>
          <a:lstStyle>
            <a:lvl1pPr>
              <a:defRPr sz="4960"/>
            </a:lvl1pPr>
          </a:lstStyle>
          <a:p>
            <a:r>
              <a:rPr lang="en-US"/>
              <a:t>Click to edit Master title style</a:t>
            </a:r>
            <a:endParaRPr lang="en-US" dirty="0"/>
          </a:p>
        </p:txBody>
      </p:sp>
      <p:sp>
        <p:nvSpPr>
          <p:cNvPr id="3" name="Text Placeholder 2"/>
          <p:cNvSpPr>
            <a:spLocks noGrp="1"/>
          </p:cNvSpPr>
          <p:nvPr>
            <p:ph type="body" idx="1"/>
          </p:nvPr>
        </p:nvSpPr>
        <p:spPr>
          <a:xfrm>
            <a:off x="515791" y="7155103"/>
            <a:ext cx="6520220" cy="2338833"/>
          </a:xfrm>
        </p:spPr>
        <p:txBody>
          <a:bodyPr/>
          <a:lstStyle>
            <a:lvl1pPr marL="0" indent="0">
              <a:buNone/>
              <a:defRPr sz="1984">
                <a:solidFill>
                  <a:schemeClr val="tx1"/>
                </a:solidFill>
              </a:defRPr>
            </a:lvl1pPr>
            <a:lvl2pPr marL="377967" indent="0">
              <a:buNone/>
              <a:defRPr sz="1653">
                <a:solidFill>
                  <a:schemeClr val="tx1">
                    <a:tint val="75000"/>
                  </a:schemeClr>
                </a:solidFill>
              </a:defRPr>
            </a:lvl2pPr>
            <a:lvl3pPr marL="755934" indent="0">
              <a:buNone/>
              <a:defRPr sz="1488">
                <a:solidFill>
                  <a:schemeClr val="tx1">
                    <a:tint val="75000"/>
                  </a:schemeClr>
                </a:solidFill>
              </a:defRPr>
            </a:lvl3pPr>
            <a:lvl4pPr marL="1133902" indent="0">
              <a:buNone/>
              <a:defRPr sz="1323">
                <a:solidFill>
                  <a:schemeClr val="tx1">
                    <a:tint val="75000"/>
                  </a:schemeClr>
                </a:solidFill>
              </a:defRPr>
            </a:lvl4pPr>
            <a:lvl5pPr marL="1511869" indent="0">
              <a:buNone/>
              <a:defRPr sz="1323">
                <a:solidFill>
                  <a:schemeClr val="tx1">
                    <a:tint val="75000"/>
                  </a:schemeClr>
                </a:solidFill>
              </a:defRPr>
            </a:lvl5pPr>
            <a:lvl6pPr marL="1889836" indent="0">
              <a:buNone/>
              <a:defRPr sz="1323">
                <a:solidFill>
                  <a:schemeClr val="tx1">
                    <a:tint val="75000"/>
                  </a:schemeClr>
                </a:solidFill>
              </a:defRPr>
            </a:lvl6pPr>
            <a:lvl7pPr marL="2267803" indent="0">
              <a:buNone/>
              <a:defRPr sz="1323">
                <a:solidFill>
                  <a:schemeClr val="tx1">
                    <a:tint val="75000"/>
                  </a:schemeClr>
                </a:solidFill>
              </a:defRPr>
            </a:lvl7pPr>
            <a:lvl8pPr marL="2645771" indent="0">
              <a:buNone/>
              <a:defRPr sz="1323">
                <a:solidFill>
                  <a:schemeClr val="tx1">
                    <a:tint val="75000"/>
                  </a:schemeClr>
                </a:solidFill>
              </a:defRPr>
            </a:lvl8pPr>
            <a:lvl9pPr marL="3023738" indent="0">
              <a:buNone/>
              <a:defRPr sz="1323">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977335D-26A5-45D7-AF04-C419258551B6}" type="datetimeFigureOut">
              <a:rPr lang="en-GB" smtClean="0"/>
              <a:t>11/06/2024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4550639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19728" y="2846200"/>
            <a:ext cx="3212862" cy="67838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27085" y="2846200"/>
            <a:ext cx="3212862" cy="67838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77335D-26A5-45D7-AF04-C419258551B6}" type="datetimeFigureOut">
              <a:rPr lang="en-GB" smtClean="0"/>
              <a:t>11/06/2024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882070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20712" y="569242"/>
            <a:ext cx="6520220" cy="2066590"/>
          </a:xfrm>
        </p:spPr>
        <p:txBody>
          <a:bodyPr/>
          <a:lstStyle/>
          <a:p>
            <a:r>
              <a:rPr lang="en-US"/>
              <a:t>Click to edit Master title style</a:t>
            </a:r>
            <a:endParaRPr lang="en-US" dirty="0"/>
          </a:p>
        </p:txBody>
      </p:sp>
      <p:sp>
        <p:nvSpPr>
          <p:cNvPr id="3" name="Text Placeholder 2"/>
          <p:cNvSpPr>
            <a:spLocks noGrp="1"/>
          </p:cNvSpPr>
          <p:nvPr>
            <p:ph type="body" idx="1"/>
          </p:nvPr>
        </p:nvSpPr>
        <p:spPr>
          <a:xfrm>
            <a:off x="520713" y="2620980"/>
            <a:ext cx="3198096"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Edit Master text styles</a:t>
            </a:r>
          </a:p>
        </p:txBody>
      </p:sp>
      <p:sp>
        <p:nvSpPr>
          <p:cNvPr id="4" name="Content Placeholder 3"/>
          <p:cNvSpPr>
            <a:spLocks noGrp="1"/>
          </p:cNvSpPr>
          <p:nvPr>
            <p:ph sz="half" idx="2"/>
          </p:nvPr>
        </p:nvSpPr>
        <p:spPr>
          <a:xfrm>
            <a:off x="520713" y="3905482"/>
            <a:ext cx="3198096" cy="574437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27086" y="2620980"/>
            <a:ext cx="3213847"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Edit Master text styles</a:t>
            </a:r>
          </a:p>
        </p:txBody>
      </p:sp>
      <p:sp>
        <p:nvSpPr>
          <p:cNvPr id="6" name="Content Placeholder 5"/>
          <p:cNvSpPr>
            <a:spLocks noGrp="1"/>
          </p:cNvSpPr>
          <p:nvPr>
            <p:ph sz="quarter" idx="4"/>
          </p:nvPr>
        </p:nvSpPr>
        <p:spPr>
          <a:xfrm>
            <a:off x="3827086" y="3905482"/>
            <a:ext cx="3213847" cy="574437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977335D-26A5-45D7-AF04-C419258551B6}" type="datetimeFigureOut">
              <a:rPr lang="en-GB" smtClean="0"/>
              <a:t>11/06/2024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2633579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977335D-26A5-45D7-AF04-C419258551B6}" type="datetimeFigureOut">
              <a:rPr lang="en-GB" smtClean="0"/>
              <a:t>11/06/2024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1379693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77335D-26A5-45D7-AF04-C419258551B6}" type="datetimeFigureOut">
              <a:rPr lang="en-GB" smtClean="0"/>
              <a:t>11/06/2024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8107528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a:t>Click to edit Master title style</a:t>
            </a:r>
            <a:endParaRPr lang="en-US" dirty="0"/>
          </a:p>
        </p:txBody>
      </p:sp>
      <p:sp>
        <p:nvSpPr>
          <p:cNvPr id="3" name="Content Placeholder 2"/>
          <p:cNvSpPr>
            <a:spLocks noGrp="1"/>
          </p:cNvSpPr>
          <p:nvPr>
            <p:ph idx="1"/>
          </p:nvPr>
        </p:nvSpPr>
        <p:spPr>
          <a:xfrm>
            <a:off x="3213847" y="1539425"/>
            <a:ext cx="3827085" cy="7598117"/>
          </a:xfrm>
        </p:spPr>
        <p:txBody>
          <a:bodyPr/>
          <a:lstStyle>
            <a:lvl1pPr>
              <a:defRPr sz="2645"/>
            </a:lvl1pPr>
            <a:lvl2pPr>
              <a:defRPr sz="2315"/>
            </a:lvl2pPr>
            <a:lvl3pPr>
              <a:defRPr sz="1984"/>
            </a:lvl3pPr>
            <a:lvl4pPr>
              <a:defRPr sz="1653"/>
            </a:lvl4pPr>
            <a:lvl5pPr>
              <a:defRPr sz="1653"/>
            </a:lvl5pPr>
            <a:lvl6pPr>
              <a:defRPr sz="1653"/>
            </a:lvl6pPr>
            <a:lvl7pPr>
              <a:defRPr sz="1653"/>
            </a:lvl7pPr>
            <a:lvl8pPr>
              <a:defRPr sz="1653"/>
            </a:lvl8pPr>
            <a:lvl9pPr>
              <a:defRPr sz="1653"/>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Edit Master text styles</a:t>
            </a:r>
          </a:p>
        </p:txBody>
      </p:sp>
      <p:sp>
        <p:nvSpPr>
          <p:cNvPr id="5" name="Date Placeholder 4"/>
          <p:cNvSpPr>
            <a:spLocks noGrp="1"/>
          </p:cNvSpPr>
          <p:nvPr>
            <p:ph type="dt" sz="half" idx="10"/>
          </p:nvPr>
        </p:nvSpPr>
        <p:spPr/>
        <p:txBody>
          <a:bodyPr/>
          <a:lstStyle/>
          <a:p>
            <a:fld id="{6977335D-26A5-45D7-AF04-C419258551B6}" type="datetimeFigureOut">
              <a:rPr lang="en-GB" smtClean="0"/>
              <a:t>11/06/2024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5539682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a:t>Click to edit Master title style</a:t>
            </a:r>
            <a:endParaRPr lang="en-US" dirty="0"/>
          </a:p>
        </p:txBody>
      </p:sp>
      <p:sp>
        <p:nvSpPr>
          <p:cNvPr id="3" name="Picture Placeholder 2"/>
          <p:cNvSpPr>
            <a:spLocks noGrp="1" noChangeAspect="1"/>
          </p:cNvSpPr>
          <p:nvPr>
            <p:ph type="pic" idx="1"/>
          </p:nvPr>
        </p:nvSpPr>
        <p:spPr>
          <a:xfrm>
            <a:off x="3213847" y="1539425"/>
            <a:ext cx="3827085" cy="7598117"/>
          </a:xfrm>
        </p:spPr>
        <p:txBody>
          <a:bodyPr anchor="t"/>
          <a:lstStyle>
            <a:lvl1pPr marL="0" indent="0">
              <a:buNone/>
              <a:defRPr sz="2645"/>
            </a:lvl1pPr>
            <a:lvl2pPr marL="377967" indent="0">
              <a:buNone/>
              <a:defRPr sz="2315"/>
            </a:lvl2pPr>
            <a:lvl3pPr marL="755934" indent="0">
              <a:buNone/>
              <a:defRPr sz="1984"/>
            </a:lvl3pPr>
            <a:lvl4pPr marL="1133902" indent="0">
              <a:buNone/>
              <a:defRPr sz="1653"/>
            </a:lvl4pPr>
            <a:lvl5pPr marL="1511869" indent="0">
              <a:buNone/>
              <a:defRPr sz="1653"/>
            </a:lvl5pPr>
            <a:lvl6pPr marL="1889836" indent="0">
              <a:buNone/>
              <a:defRPr sz="1653"/>
            </a:lvl6pPr>
            <a:lvl7pPr marL="2267803" indent="0">
              <a:buNone/>
              <a:defRPr sz="1653"/>
            </a:lvl7pPr>
            <a:lvl8pPr marL="2645771" indent="0">
              <a:buNone/>
              <a:defRPr sz="1653"/>
            </a:lvl8pPr>
            <a:lvl9pPr marL="3023738" indent="0">
              <a:buNone/>
              <a:defRPr sz="1653"/>
            </a:lvl9pPr>
          </a:lstStyle>
          <a:p>
            <a:r>
              <a:rPr lang="en-US"/>
              <a:t>Click icon to add picture</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Edit Master text styles</a:t>
            </a:r>
          </a:p>
        </p:txBody>
      </p:sp>
      <p:sp>
        <p:nvSpPr>
          <p:cNvPr id="5" name="Date Placeholder 4"/>
          <p:cNvSpPr>
            <a:spLocks noGrp="1"/>
          </p:cNvSpPr>
          <p:nvPr>
            <p:ph type="dt" sz="half" idx="10"/>
          </p:nvPr>
        </p:nvSpPr>
        <p:spPr/>
        <p:txBody>
          <a:bodyPr/>
          <a:lstStyle/>
          <a:p>
            <a:fld id="{6977335D-26A5-45D7-AF04-C419258551B6}" type="datetimeFigureOut">
              <a:rPr lang="en-GB" smtClean="0"/>
              <a:t>11/06/2024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1526101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11/06/2024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0984782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409893" y="569240"/>
            <a:ext cx="1630055" cy="90608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19728" y="569240"/>
            <a:ext cx="4795669" cy="9060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11/06/2024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25733772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569242"/>
            <a:ext cx="6520220" cy="206659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19728" y="2846200"/>
            <a:ext cx="6520220" cy="678385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19728" y="9909729"/>
            <a:ext cx="1700927" cy="569240"/>
          </a:xfrm>
          <a:prstGeom prst="rect">
            <a:avLst/>
          </a:prstGeom>
        </p:spPr>
        <p:txBody>
          <a:bodyPr vert="horz" lIns="91440" tIns="45720" rIns="91440" bIns="45720" rtlCol="0" anchor="ctr"/>
          <a:lstStyle>
            <a:lvl1pPr algn="l">
              <a:defRPr sz="992">
                <a:solidFill>
                  <a:schemeClr val="tx1">
                    <a:tint val="75000"/>
                  </a:schemeClr>
                </a:solidFill>
              </a:defRPr>
            </a:lvl1pPr>
          </a:lstStyle>
          <a:p>
            <a:fld id="{6977335D-26A5-45D7-AF04-C419258551B6}" type="datetimeFigureOut">
              <a:rPr lang="en-GB" smtClean="0"/>
              <a:t>11/06/2024</a:t>
            </a:fld>
            <a:endParaRPr lang="en-GB"/>
          </a:p>
        </p:txBody>
      </p:sp>
      <p:sp>
        <p:nvSpPr>
          <p:cNvPr id="5" name="Footer Placeholder 4"/>
          <p:cNvSpPr>
            <a:spLocks noGrp="1"/>
          </p:cNvSpPr>
          <p:nvPr>
            <p:ph type="ftr" sz="quarter" idx="3"/>
          </p:nvPr>
        </p:nvSpPr>
        <p:spPr>
          <a:xfrm>
            <a:off x="2504143" y="9909729"/>
            <a:ext cx="2551390" cy="569240"/>
          </a:xfrm>
          <a:prstGeom prst="rect">
            <a:avLst/>
          </a:prstGeom>
        </p:spPr>
        <p:txBody>
          <a:bodyPr vert="horz" lIns="91440" tIns="45720" rIns="91440" bIns="45720" rtlCol="0" anchor="ctr"/>
          <a:lstStyle>
            <a:lvl1pPr algn="ctr">
              <a:defRPr sz="992">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5339020" y="9909729"/>
            <a:ext cx="1700927" cy="569240"/>
          </a:xfrm>
          <a:prstGeom prst="rect">
            <a:avLst/>
          </a:prstGeom>
        </p:spPr>
        <p:txBody>
          <a:bodyPr vert="horz" lIns="91440" tIns="45720" rIns="91440" bIns="45720" rtlCol="0" anchor="ctr"/>
          <a:lstStyle>
            <a:lvl1pPr algn="r">
              <a:defRPr sz="992">
                <a:solidFill>
                  <a:schemeClr val="tx1">
                    <a:tint val="75000"/>
                  </a:schemeClr>
                </a:solidFill>
              </a:defRPr>
            </a:lvl1pPr>
          </a:lstStyle>
          <a:p>
            <a:fld id="{3BC212DB-5EF3-4827-AA4B-B6886FE01E87}" type="slidenum">
              <a:rPr lang="en-GB" smtClean="0"/>
              <a:t>‹#›</a:t>
            </a:fld>
            <a:endParaRPr lang="en-GB"/>
          </a:p>
        </p:txBody>
      </p:sp>
    </p:spTree>
    <p:extLst>
      <p:ext uri="{BB962C8B-B14F-4D97-AF65-F5344CB8AC3E}">
        <p14:creationId xmlns:p14="http://schemas.microsoft.com/office/powerpoint/2010/main" val="41938136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0EEADF98-DE76-4A8D-A94C-873C0644EC9F}"/>
              </a:ext>
            </a:extLst>
          </p:cNvPr>
          <p:cNvGraphicFramePr>
            <a:graphicFrameLocks noGrp="1"/>
          </p:cNvGraphicFramePr>
          <p:nvPr>
            <p:extLst>
              <p:ext uri="{D42A27DB-BD31-4B8C-83A1-F6EECF244321}">
                <p14:modId xmlns:p14="http://schemas.microsoft.com/office/powerpoint/2010/main" val="653534067"/>
              </p:ext>
            </p:extLst>
          </p:nvPr>
        </p:nvGraphicFramePr>
        <p:xfrm>
          <a:off x="100026" y="46544"/>
          <a:ext cx="7361512" cy="987948"/>
        </p:xfrm>
        <a:graphic>
          <a:graphicData uri="http://schemas.openxmlformats.org/drawingml/2006/table">
            <a:tbl>
              <a:tblPr firstRow="1" firstCol="1" bandRow="1"/>
              <a:tblGrid>
                <a:gridCol w="7361512">
                  <a:extLst>
                    <a:ext uri="{9D8B030D-6E8A-4147-A177-3AD203B41FA5}">
                      <a16:colId xmlns:a16="http://schemas.microsoft.com/office/drawing/2014/main" val="3741944580"/>
                    </a:ext>
                  </a:extLst>
                </a:gridCol>
              </a:tblGrid>
              <a:tr h="220476">
                <a:tc>
                  <a:txBody>
                    <a:bodyPr/>
                    <a:lstStyle/>
                    <a:p>
                      <a:pPr>
                        <a:spcAft>
                          <a:spcPts val="0"/>
                        </a:spcAft>
                        <a:tabLst>
                          <a:tab pos="2865755" algn="ctr"/>
                          <a:tab pos="5731510" algn="r"/>
                        </a:tabLst>
                      </a:pPr>
                      <a:r>
                        <a:rPr lang="en-GB" sz="1600" b="1" dirty="0">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Drama @ WBS Year 10 Roadmap</a:t>
                      </a:r>
                      <a:endPar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1059" marR="61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1848180503"/>
                  </a:ext>
                </a:extLst>
              </a:tr>
              <a:tr h="744108">
                <a:tc>
                  <a:txBody>
                    <a:bodyPr/>
                    <a:lstStyle/>
                    <a:p>
                      <a:pPr algn="just">
                        <a:spcAft>
                          <a:spcPts val="0"/>
                        </a:spcAft>
                        <a:tabLst>
                          <a:tab pos="2865755" algn="ctr"/>
                          <a:tab pos="5731510" algn="r"/>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Following the AQA  specification. You will study a text in depth (Blood Brothers by Willy Russell) all, whilst developing and understanding the skills needed in drama as well as using the appropriate terminology.</a:t>
                      </a:r>
                    </a:p>
                    <a:p>
                      <a:pPr marL="0" marR="0" lvl="0" indent="0" algn="just" defTabSz="755934" rtl="0" eaLnBrk="1" fontAlgn="auto" latinLnBrk="0" hangingPunct="1">
                        <a:lnSpc>
                          <a:spcPct val="100000"/>
                        </a:lnSpc>
                        <a:spcBef>
                          <a:spcPts val="0"/>
                        </a:spcBef>
                        <a:spcAft>
                          <a:spcPts val="0"/>
                        </a:spcAft>
                        <a:buClrTx/>
                        <a:buSzTx/>
                        <a:buFontTx/>
                        <a:buNone/>
                        <a:tabLst>
                          <a:tab pos="2865755" algn="ctr"/>
                          <a:tab pos="5731510" algn="r"/>
                        </a:tabLst>
                        <a:defRPr/>
                      </a:pPr>
                      <a:r>
                        <a:rPr lang="en-GB" sz="1100" kern="1200" dirty="0">
                          <a:solidFill>
                            <a:schemeClr val="tx1"/>
                          </a:solidFill>
                          <a:effectLst/>
                          <a:latin typeface="+mn-lt"/>
                          <a:ea typeface="+mn-ea"/>
                          <a:cs typeface="+mn-cs"/>
                        </a:rPr>
                        <a:t>In the Spring/ Summer of Year 10, students will work towards and complete Component 2: Devising which is 40% of the overall GCSE as well as submit a devising log of their process from stimuli to finished piece of performance.</a:t>
                      </a:r>
                    </a:p>
                  </a:txBody>
                  <a:tcPr marL="61059" marR="61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533898553"/>
                  </a:ext>
                </a:extLst>
              </a:tr>
            </a:tbl>
          </a:graphicData>
        </a:graphic>
      </p:graphicFrame>
      <p:graphicFrame>
        <p:nvGraphicFramePr>
          <p:cNvPr id="6" name="Table 5">
            <a:extLst>
              <a:ext uri="{FF2B5EF4-FFF2-40B4-BE49-F238E27FC236}">
                <a16:creationId xmlns:a16="http://schemas.microsoft.com/office/drawing/2014/main" id="{8D5A2189-FFA0-430D-96F9-2F1F048C957C}"/>
              </a:ext>
            </a:extLst>
          </p:cNvPr>
          <p:cNvGraphicFramePr>
            <a:graphicFrameLocks noGrp="1"/>
          </p:cNvGraphicFramePr>
          <p:nvPr>
            <p:extLst>
              <p:ext uri="{D42A27DB-BD31-4B8C-83A1-F6EECF244321}">
                <p14:modId xmlns:p14="http://schemas.microsoft.com/office/powerpoint/2010/main" val="2053801608"/>
              </p:ext>
            </p:extLst>
          </p:nvPr>
        </p:nvGraphicFramePr>
        <p:xfrm>
          <a:off x="100026" y="1135021"/>
          <a:ext cx="3880302" cy="8350431"/>
        </p:xfrm>
        <a:graphic>
          <a:graphicData uri="http://schemas.openxmlformats.org/drawingml/2006/table">
            <a:tbl>
              <a:tblPr firstRow="1" firstCol="1" bandRow="1"/>
              <a:tblGrid>
                <a:gridCol w="268464">
                  <a:extLst>
                    <a:ext uri="{9D8B030D-6E8A-4147-A177-3AD203B41FA5}">
                      <a16:colId xmlns:a16="http://schemas.microsoft.com/office/drawing/2014/main" val="3318395791"/>
                    </a:ext>
                  </a:extLst>
                </a:gridCol>
                <a:gridCol w="3611838">
                  <a:extLst>
                    <a:ext uri="{9D8B030D-6E8A-4147-A177-3AD203B41FA5}">
                      <a16:colId xmlns:a16="http://schemas.microsoft.com/office/drawing/2014/main" val="679324328"/>
                    </a:ext>
                  </a:extLst>
                </a:gridCol>
              </a:tblGrid>
              <a:tr h="320555">
                <a:tc rowSpan="2">
                  <a:txBody>
                    <a:bodyPr/>
                    <a:lstStyle/>
                    <a:p>
                      <a:pPr marL="71755" marR="71755" algn="ctr">
                        <a:lnSpc>
                          <a:spcPct val="107000"/>
                        </a:lnSpc>
                        <a:spcAft>
                          <a:spcPts val="0"/>
                        </a:spcAft>
                      </a:pPr>
                      <a:r>
                        <a:rPr lang="en-GB" sz="1200" b="1" dirty="0">
                          <a:solidFill>
                            <a:schemeClr val="bg1"/>
                          </a:solidFill>
                          <a:effectLst/>
                          <a:latin typeface="Calibri" panose="020F0502020204030204" pitchFamily="34" charset="0"/>
                          <a:cs typeface="Times New Roman" panose="02020603050405020304" pitchFamily="18" charset="0"/>
                        </a:rPr>
                        <a:t>TTP</a:t>
                      </a: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lnSpc>
                          <a:spcPct val="107000"/>
                        </a:lnSpc>
                        <a:spcAft>
                          <a:spcPts val="0"/>
                        </a:spcAft>
                      </a:pPr>
                      <a:r>
                        <a:rPr lang="en-GB" sz="1200" b="1" dirty="0">
                          <a:solidFill>
                            <a:schemeClr val="bg1"/>
                          </a:solidFill>
                          <a:effectLst/>
                          <a:latin typeface="Open Sans" panose="020B0606030504020204" pitchFamily="34" charset="0"/>
                          <a:ea typeface="Open Sans" panose="020B0606030504020204" pitchFamily="34" charset="0"/>
                          <a:cs typeface="Open Sans" panose="020B0606030504020204" pitchFamily="34" charset="0"/>
                        </a:rPr>
                        <a:t>Theatre in Education</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540946134"/>
                  </a:ext>
                </a:extLst>
              </a:tr>
              <a:tr h="556725">
                <a:tc vMerge="1">
                  <a:txBody>
                    <a:bodyPr/>
                    <a:lstStyle/>
                    <a:p>
                      <a:pPr marL="71755" marR="71755" algn="ctr">
                        <a:lnSpc>
                          <a:spcPct val="107000"/>
                        </a:lnSpc>
                        <a:spcAft>
                          <a:spcPts val="0"/>
                        </a:spcAft>
                      </a:pPr>
                      <a:r>
                        <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TTP</a:t>
                      </a: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Exploring TIE and the importance of this genre in Western theatre. </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1042482470"/>
                  </a:ext>
                </a:extLst>
              </a:tr>
              <a:tr h="211805">
                <a:tc rowSpan="4">
                  <a:txBody>
                    <a:bodyPr/>
                    <a:lstStyle/>
                    <a:p>
                      <a:pPr marL="71755" marR="71755" algn="ctr">
                        <a:lnSpc>
                          <a:spcPct val="107000"/>
                        </a:lnSpc>
                        <a:spcAft>
                          <a:spcPts val="0"/>
                        </a:spcAft>
                      </a:pPr>
                      <a:r>
                        <a:rPr lang="en-GB" sz="1200" b="1" dirty="0">
                          <a:solidFill>
                            <a:schemeClr val="bg1"/>
                          </a:solidFill>
                          <a:effectLst/>
                          <a:latin typeface="Open Sans"/>
                          <a:ea typeface="Calibri" panose="020F0502020204030204" pitchFamily="34" charset="0"/>
                          <a:cs typeface="Times New Roman" panose="02020603050405020304" pitchFamily="18" charset="0"/>
                        </a:rPr>
                        <a:t>Autumn Term</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lnSpc>
                          <a:spcPct val="107000"/>
                        </a:lnSpc>
                        <a:spcAft>
                          <a:spcPts val="0"/>
                        </a:spcAft>
                      </a:pPr>
                      <a:r>
                        <a:rPr lang="en-GB" sz="1200" b="1" dirty="0">
                          <a:solidFill>
                            <a:srgbClr val="FFFFFF"/>
                          </a:solidFill>
                          <a:effectLst/>
                          <a:latin typeface="Open Sans"/>
                          <a:ea typeface="Calibri" panose="020F0502020204030204" pitchFamily="34" charset="0"/>
                          <a:cs typeface="Times New Roman" panose="02020603050405020304" pitchFamily="18" charset="0"/>
                        </a:rPr>
                        <a:t> Theatre Roles &amp; Script Work</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357800851"/>
                  </a:ext>
                </a:extLst>
              </a:tr>
              <a:tr h="1052447">
                <a:tc vMerge="1">
                  <a:txBody>
                    <a:bodyPr/>
                    <a:lstStyle/>
                    <a:p>
                      <a:endParaRPr lang="en-GB"/>
                    </a:p>
                  </a:txBody>
                  <a:tcPr>
                    <a:lnT w="12700" cap="flat" cmpd="sng" algn="ctr">
                      <a:solidFill>
                        <a:srgbClr val="000000"/>
                      </a:solidFill>
                      <a:prstDash val="solid"/>
                      <a:round/>
                      <a:headEnd type="none" w="med" len="med"/>
                      <a:tailEnd type="none" w="med" len="med"/>
                    </a:lnT>
                  </a:tcPr>
                </a:tc>
                <a:tc>
                  <a:txBody>
                    <a:bodyPr/>
                    <a:lstStyle/>
                    <a:p>
                      <a:pPr algn="just"/>
                      <a:r>
                        <a:rPr lang="en-GB" sz="1100" dirty="0">
                          <a:effectLst/>
                          <a:latin typeface="Calibri" panose="020F0502020204030204" pitchFamily="34" charset="0"/>
                          <a:ea typeface="Times New Roman" panose="02020603050405020304" pitchFamily="18" charset="0"/>
                          <a:cs typeface="Times New Roman" panose="02020603050405020304" pitchFamily="18" charset="0"/>
                        </a:rPr>
                        <a:t>In this topic we will look at drama terminology and basic  exploration of drama skills (vocal and physical) that are needed within the GCSE. In addition to this we will look at the importance of roles within the theatre, as well as staging types and area all key elements of written paper.</a:t>
                      </a:r>
                    </a:p>
                  </a:txBody>
                  <a:tcPr marL="42077" marR="42077" marT="0" marB="0" anchor="ctr">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4278115029"/>
                  </a:ext>
                </a:extLst>
              </a:tr>
              <a:tr h="211805">
                <a:tc vMerge="1">
                  <a:txBody>
                    <a:bodyPr/>
                    <a:lstStyle/>
                    <a:p>
                      <a:endParaRPr lang="en-GB"/>
                    </a:p>
                  </a:txBody>
                  <a:tcPr/>
                </a:tc>
                <a:tc>
                  <a:txBody>
                    <a:bodyPr/>
                    <a:lstStyle/>
                    <a:p>
                      <a:pPr algn="just">
                        <a:lnSpc>
                          <a:spcPct val="107000"/>
                        </a:lnSpc>
                        <a:spcAft>
                          <a:spcPts val="0"/>
                        </a:spcAft>
                      </a:pPr>
                      <a:r>
                        <a:rPr lang="en-GB" sz="1200" b="1" dirty="0">
                          <a:solidFill>
                            <a:srgbClr val="FFFFFF"/>
                          </a:solidFill>
                          <a:effectLst/>
                          <a:latin typeface="Open Sans"/>
                          <a:ea typeface="Calibri" panose="020F0502020204030204" pitchFamily="34" charset="0"/>
                          <a:cs typeface="Times New Roman" panose="02020603050405020304" pitchFamily="18" charset="0"/>
                        </a:rPr>
                        <a:t>Study of Blood Brothers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1779303442"/>
                  </a:ext>
                </a:extLst>
              </a:tr>
              <a:tr h="1138076">
                <a:tc vMerge="1">
                  <a:txBody>
                    <a:bodyPr/>
                    <a:lstStyle/>
                    <a:p>
                      <a:endParaRPr lang="en-GB"/>
                    </a:p>
                  </a:txBody>
                  <a:tcPr/>
                </a:tc>
                <a:tc>
                  <a:txBody>
                    <a:bodyPr/>
                    <a:lstStyle/>
                    <a:p>
                      <a:pPr algn="just">
                        <a:spcAft>
                          <a:spcPts val="0"/>
                        </a:spcAft>
                      </a:pPr>
                      <a:r>
                        <a:rPr lang="en-GB" sz="1100" dirty="0">
                          <a:effectLst/>
                          <a:latin typeface="Calibri" panose="020F0502020204030204" pitchFamily="34" charset="0"/>
                          <a:ea typeface="Times New Roman" panose="02020603050405020304" pitchFamily="18" charset="0"/>
                          <a:cs typeface="Times New Roman" panose="02020603050405020304" pitchFamily="18" charset="0"/>
                        </a:rPr>
                        <a:t>Looking at the set text ”Blood Brothers: by Willy Russell, we will explore and analysis the play as a whole. Looking at character profiles, key themes, social, historical and cultural context, set, and costume design. You will practically perform scenes as a whole, in order to understand the physical and vocal skills needed when performing this play.</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4225441380"/>
                  </a:ext>
                </a:extLst>
              </a:tr>
              <a:tr h="207019">
                <a:tc rowSpan="4">
                  <a:txBody>
                    <a:bodyPr/>
                    <a:lstStyle/>
                    <a:p>
                      <a:pPr marL="71755" marR="71755" algn="ctr">
                        <a:lnSpc>
                          <a:spcPct val="107000"/>
                        </a:lnSpc>
                        <a:spcAft>
                          <a:spcPts val="0"/>
                        </a:spcAft>
                      </a:pPr>
                      <a:r>
                        <a:rPr lang="en-GB" sz="1200" b="1">
                          <a:solidFill>
                            <a:schemeClr val="bg1"/>
                          </a:solidFill>
                          <a:effectLst/>
                          <a:latin typeface="Open Sans"/>
                          <a:ea typeface="Calibri" panose="020F0502020204030204" pitchFamily="34" charset="0"/>
                          <a:cs typeface="Times New Roman" panose="02020603050405020304" pitchFamily="18" charset="0"/>
                        </a:rPr>
                        <a:t>Spring Term</a:t>
                      </a:r>
                      <a:endParaRPr lang="en-GB" sz="12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lnSpc>
                          <a:spcPct val="107000"/>
                        </a:lnSpc>
                        <a:spcAft>
                          <a:spcPts val="0"/>
                        </a:spcAft>
                      </a:pPr>
                      <a:r>
                        <a:rPr lang="en-GB" sz="1200" b="1" dirty="0">
                          <a:solidFill>
                            <a:srgbClr val="FFFFFF"/>
                          </a:solidFill>
                          <a:effectLst/>
                          <a:latin typeface="Open Sans"/>
                          <a:ea typeface="Calibri" panose="020F0502020204030204" pitchFamily="34" charset="0"/>
                          <a:cs typeface="Times New Roman" panose="02020603050405020304" pitchFamily="18" charset="0"/>
                        </a:rPr>
                        <a:t>Drama Practitioners &amp; Mock Devising</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3803662607"/>
                  </a:ext>
                </a:extLst>
              </a:tr>
              <a:tr h="1005048">
                <a:tc vMerge="1">
                  <a:txBody>
                    <a:bodyPr/>
                    <a:lstStyle/>
                    <a:p>
                      <a:endParaRPr lang="en-GB"/>
                    </a:p>
                  </a:txBody>
                  <a:tcPr/>
                </a:tc>
                <a:tc>
                  <a:txBody>
                    <a:bodyPr/>
                    <a:lstStyle/>
                    <a:p>
                      <a:r>
                        <a:rPr lang="en-GB" sz="1100" kern="1200" dirty="0">
                          <a:solidFill>
                            <a:schemeClr val="tx1"/>
                          </a:solidFill>
                          <a:effectLst/>
                          <a:latin typeface="+mn-lt"/>
                          <a:ea typeface="+mn-ea"/>
                          <a:cs typeface="+mn-cs"/>
                        </a:rPr>
                        <a:t>Looking at how theatre has changed, developed and progressed over time can be very useful for helping to shape ideas of </a:t>
                      </a:r>
                      <a:r>
                        <a:rPr lang="en-GB" sz="1100" b="1" kern="1200" dirty="0">
                          <a:solidFill>
                            <a:schemeClr val="tx1"/>
                          </a:solidFill>
                          <a:effectLst/>
                          <a:latin typeface="+mn-lt"/>
                          <a:ea typeface="+mn-ea"/>
                          <a:cs typeface="+mn-cs"/>
                        </a:rPr>
                        <a:t>what</a:t>
                      </a:r>
                      <a:r>
                        <a:rPr lang="en-GB" sz="1100" kern="1200" dirty="0">
                          <a:solidFill>
                            <a:schemeClr val="tx1"/>
                          </a:solidFill>
                          <a:effectLst/>
                          <a:latin typeface="+mn-lt"/>
                          <a:ea typeface="+mn-ea"/>
                          <a:cs typeface="+mn-cs"/>
                        </a:rPr>
                        <a:t> to devise (the subject matter) and </a:t>
                      </a:r>
                      <a:r>
                        <a:rPr lang="en-GB" sz="1100" b="1" kern="1200" dirty="0">
                          <a:solidFill>
                            <a:schemeClr val="tx1"/>
                          </a:solidFill>
                          <a:effectLst/>
                          <a:latin typeface="+mn-lt"/>
                          <a:ea typeface="+mn-ea"/>
                          <a:cs typeface="+mn-cs"/>
                        </a:rPr>
                        <a:t>how</a:t>
                      </a:r>
                      <a:r>
                        <a:rPr lang="en-GB" sz="1100" kern="1200" dirty="0">
                          <a:solidFill>
                            <a:schemeClr val="tx1"/>
                          </a:solidFill>
                          <a:effectLst/>
                          <a:latin typeface="+mn-lt"/>
                          <a:ea typeface="+mn-ea"/>
                          <a:cs typeface="+mn-cs"/>
                        </a:rPr>
                        <a:t> to do it (the form and style). We will look at the key practitioners in Western Theatre and using there techniques as a stimulus to create a piece of drama.</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86136592"/>
                  </a:ext>
                </a:extLst>
              </a:tr>
              <a:tr h="212642">
                <a:tc vMerge="1">
                  <a:txBody>
                    <a:bodyPr/>
                    <a:lstStyle/>
                    <a:p>
                      <a:endParaRPr lang="en-GB"/>
                    </a:p>
                  </a:txBody>
                  <a:tcPr/>
                </a:tc>
                <a:tc>
                  <a:txBody>
                    <a:bodyPr/>
                    <a:lstStyle/>
                    <a:p>
                      <a:pPr algn="just">
                        <a:lnSpc>
                          <a:spcPct val="107000"/>
                        </a:lnSpc>
                        <a:spcAft>
                          <a:spcPts val="0"/>
                        </a:spcAft>
                      </a:pPr>
                      <a:r>
                        <a:rPr lang="en-GB" sz="1200" b="1" dirty="0">
                          <a:solidFill>
                            <a:srgbClr val="FFFFFF"/>
                          </a:solidFill>
                          <a:effectLst/>
                          <a:latin typeface="Open Sans"/>
                          <a:ea typeface="Calibri" panose="020F0502020204030204" pitchFamily="34" charset="0"/>
                          <a:cs typeface="Times New Roman" panose="02020603050405020304" pitchFamily="18" charset="0"/>
                        </a:rPr>
                        <a:t>Introduction to Component 2 - Devising</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3967868213"/>
                  </a:ext>
                </a:extLst>
              </a:tr>
              <a:tr h="1714639">
                <a:tc vMerge="1">
                  <a:txBody>
                    <a:bodyPr/>
                    <a:lstStyle/>
                    <a:p>
                      <a:endParaRPr lang="en-GB"/>
                    </a:p>
                  </a:txBody>
                  <a:tcPr/>
                </a:tc>
                <a:tc>
                  <a:txBody>
                    <a:bodyPr/>
                    <a:lstStyle/>
                    <a:p>
                      <a:pPr algn="just">
                        <a:lnSpc>
                          <a:spcPct val="107000"/>
                        </a:lnSpc>
                        <a:spcAft>
                          <a:spcPts val="0"/>
                        </a:spcAft>
                      </a:pPr>
                      <a:r>
                        <a:rPr lang="en-GB" sz="1100" dirty="0">
                          <a:effectLst/>
                          <a:latin typeface="+mn-lt"/>
                          <a:ea typeface="Calibri" panose="020F0502020204030204" pitchFamily="34" charset="0"/>
                          <a:cs typeface="Times New Roman" panose="02020603050405020304" pitchFamily="18" charset="0"/>
                        </a:rPr>
                        <a:t>After the Autumn term students will start the devising component (C2) of the overall GCSE.  After being given a range of stimulus, each individual groups will collaborate, as either a performer, technical or set designer to produce a performance piece.. </a:t>
                      </a:r>
                      <a:r>
                        <a:rPr lang="en-GB" sz="1100" kern="1200" dirty="0">
                          <a:solidFill>
                            <a:schemeClr val="tx1"/>
                          </a:solidFill>
                          <a:effectLst/>
                          <a:latin typeface="+mn-lt"/>
                          <a:ea typeface="+mn-ea"/>
                          <a:cs typeface="+mn-cs"/>
                        </a:rPr>
                        <a:t>A devising log accompanies this which will incorporate written analytical and evaluative skills, documentation of the creative process and evidencing individual work committed to the group and the final performance. </a:t>
                      </a:r>
                      <a:endParaRPr lang="en-GB" sz="1100" dirty="0">
                        <a:effectLst/>
                        <a:latin typeface="+mn-lt"/>
                        <a:ea typeface="Calibri" panose="020F0502020204030204" pitchFamily="34" charset="0"/>
                        <a:cs typeface="Times New Roman" panose="02020603050405020304" pitchFamily="18"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886676308"/>
                  </a:ext>
                </a:extLst>
              </a:tr>
              <a:tr h="361423">
                <a:tc rowSpan="2">
                  <a:txBody>
                    <a:bodyPr/>
                    <a:lstStyle/>
                    <a:p>
                      <a:pPr marL="71755" marR="71755" algn="ctr">
                        <a:lnSpc>
                          <a:spcPct val="107000"/>
                        </a:lnSpc>
                        <a:spcAft>
                          <a:spcPts val="0"/>
                        </a:spcAft>
                      </a:pPr>
                      <a:r>
                        <a:rPr lang="en-GB" sz="1200" b="1" dirty="0">
                          <a:solidFill>
                            <a:schemeClr val="bg1"/>
                          </a:solidFill>
                          <a:effectLst/>
                          <a:latin typeface="Open Sans"/>
                          <a:ea typeface="Calibri" panose="020F0502020204030204" pitchFamily="34" charset="0"/>
                          <a:cs typeface="Times New Roman" panose="02020603050405020304" pitchFamily="18" charset="0"/>
                        </a:rPr>
                        <a:t>Summer Term</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r>
                        <a:rPr lang="en-GB" sz="1200" b="1" dirty="0">
                          <a:solidFill>
                            <a:srgbClr val="FFFFFF"/>
                          </a:solidFill>
                          <a:effectLst/>
                          <a:latin typeface="Open Sans"/>
                          <a:ea typeface="Times New Roman" panose="02020603050405020304" pitchFamily="18" charset="0"/>
                          <a:cs typeface="Times New Roman" panose="02020603050405020304" pitchFamily="18" charset="0"/>
                        </a:rPr>
                        <a:t>Devising Component 2  - Performance</a:t>
                      </a: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753301421"/>
                  </a:ext>
                </a:extLst>
              </a:tr>
              <a:tr h="1357455">
                <a:tc vMerge="1">
                  <a:txBody>
                    <a:bodyPr/>
                    <a:lstStyle/>
                    <a:p>
                      <a:endParaRPr lang="en-GB"/>
                    </a:p>
                  </a:txBody>
                  <a:tcPr/>
                </a:tc>
                <a:tc>
                  <a:txBody>
                    <a:bodyPr/>
                    <a:lstStyle/>
                    <a:p>
                      <a:pPr algn="just"/>
                      <a:r>
                        <a:rPr lang="en-GB" sz="1100" dirty="0">
                          <a:effectLst/>
                          <a:latin typeface="+mn-lt"/>
                          <a:ea typeface="Times New Roman" panose="02020603050405020304" pitchFamily="18" charset="0"/>
                          <a:cs typeface="Times New Roman" panose="02020603050405020304" pitchFamily="18" charset="0"/>
                        </a:rPr>
                        <a:t>Continuing on to the summer term, each individual group will have improvised and rehearsed there pieces. Understanding and evaluating the process whilst  using the specific drama terminology, vocal and physical skills taught in Autumn 1. The performance will take place at the end of the process and will contribute to 40% of the overall GCSE.</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347698400"/>
                  </a:ext>
                </a:extLst>
              </a:tr>
            </a:tbl>
          </a:graphicData>
        </a:graphic>
      </p:graphicFrame>
      <p:graphicFrame>
        <p:nvGraphicFramePr>
          <p:cNvPr id="7" name="Table 6">
            <a:extLst>
              <a:ext uri="{FF2B5EF4-FFF2-40B4-BE49-F238E27FC236}">
                <a16:creationId xmlns:a16="http://schemas.microsoft.com/office/drawing/2014/main" id="{9F787AC4-1E92-4281-92EF-B7AA9B1506ED}"/>
              </a:ext>
            </a:extLst>
          </p:cNvPr>
          <p:cNvGraphicFramePr>
            <a:graphicFrameLocks noGrp="1"/>
          </p:cNvGraphicFramePr>
          <p:nvPr>
            <p:extLst>
              <p:ext uri="{D42A27DB-BD31-4B8C-83A1-F6EECF244321}">
                <p14:modId xmlns:p14="http://schemas.microsoft.com/office/powerpoint/2010/main" val="2457607945"/>
              </p:ext>
            </p:extLst>
          </p:nvPr>
        </p:nvGraphicFramePr>
        <p:xfrm>
          <a:off x="100026" y="9608554"/>
          <a:ext cx="7413412" cy="968599"/>
        </p:xfrm>
        <a:graphic>
          <a:graphicData uri="http://schemas.openxmlformats.org/drawingml/2006/table">
            <a:tbl>
              <a:tblPr firstRow="1" firstCol="1" bandRow="1"/>
              <a:tblGrid>
                <a:gridCol w="7413412">
                  <a:extLst>
                    <a:ext uri="{9D8B030D-6E8A-4147-A177-3AD203B41FA5}">
                      <a16:colId xmlns:a16="http://schemas.microsoft.com/office/drawing/2014/main" val="1337106510"/>
                    </a:ext>
                  </a:extLst>
                </a:gridCol>
              </a:tblGrid>
              <a:tr h="714356">
                <a:tc>
                  <a:txBody>
                    <a:bodyPr/>
                    <a:lstStyle/>
                    <a:p>
                      <a:pPr algn="l">
                        <a:spcAft>
                          <a:spcPts val="0"/>
                        </a:spcAft>
                        <a:tabLst>
                          <a:tab pos="2865755" algn="ctr"/>
                          <a:tab pos="5731510" algn="r"/>
                        </a:tabLst>
                      </a:pPr>
                      <a:r>
                        <a:rPr lang="en-GB" sz="1600" b="1" dirty="0">
                          <a:effectLst/>
                          <a:latin typeface="Century Gothic" panose="020B0502020202020204" pitchFamily="34" charset="0"/>
                          <a:ea typeface="Calibri" panose="020F0502020204030204" pitchFamily="34" charset="0"/>
                          <a:cs typeface="Times New Roman" panose="02020603050405020304" pitchFamily="18" charset="0"/>
                        </a:rPr>
                        <a:t>Where Next? </a:t>
                      </a:r>
                    </a:p>
                    <a:p>
                      <a:pPr algn="l">
                        <a:spcAft>
                          <a:spcPts val="0"/>
                        </a:spcAft>
                        <a:tabLst>
                          <a:tab pos="2865755" algn="ctr"/>
                          <a:tab pos="5731510" algn="r"/>
                        </a:tabLst>
                      </a:pPr>
                      <a:r>
                        <a:rPr lang="en-GB" sz="1100" b="0" dirty="0">
                          <a:effectLst/>
                          <a:latin typeface="Century Gothic" panose="020B0502020202020204" pitchFamily="34" charset="0"/>
                          <a:ea typeface="Calibri" panose="020F0502020204030204" pitchFamily="34" charset="0"/>
                          <a:cs typeface="Times New Roman" panose="02020603050405020304" pitchFamily="18" charset="0"/>
                        </a:rPr>
                        <a:t>In year 11 you will continue to build upon the skills learnt in year 10 and continue through components of the GCSE. You will look at live performance analysis,  as well as, studying and performing tailored scripts.</a:t>
                      </a:r>
                    </a:p>
                  </a:txBody>
                  <a:tcPr marL="60748" marR="60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4268584958"/>
                  </a:ext>
                </a:extLst>
              </a:tr>
              <a:tr h="254243">
                <a:tc>
                  <a:txBody>
                    <a:bodyPr/>
                    <a:lstStyle/>
                    <a:p>
                      <a:pPr algn="l">
                        <a:spcAft>
                          <a:spcPts val="0"/>
                        </a:spcAft>
                        <a:tabLst>
                          <a:tab pos="2865755" algn="ctr"/>
                          <a:tab pos="5731510" algn="r"/>
                        </a:tabLst>
                      </a:pP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0748" marR="60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1096144255"/>
                  </a:ext>
                </a:extLst>
              </a:tr>
            </a:tbl>
          </a:graphicData>
        </a:graphic>
      </p:graphicFrame>
      <p:graphicFrame>
        <p:nvGraphicFramePr>
          <p:cNvPr id="8" name="Table 7">
            <a:extLst>
              <a:ext uri="{FF2B5EF4-FFF2-40B4-BE49-F238E27FC236}">
                <a16:creationId xmlns:a16="http://schemas.microsoft.com/office/drawing/2014/main" id="{86971E56-6C16-4339-A4D6-9DD7CF7AB770}"/>
              </a:ext>
            </a:extLst>
          </p:cNvPr>
          <p:cNvGraphicFramePr>
            <a:graphicFrameLocks noGrp="1"/>
          </p:cNvGraphicFramePr>
          <p:nvPr>
            <p:extLst>
              <p:ext uri="{D42A27DB-BD31-4B8C-83A1-F6EECF244321}">
                <p14:modId xmlns:p14="http://schemas.microsoft.com/office/powerpoint/2010/main" val="1034404600"/>
              </p:ext>
            </p:extLst>
          </p:nvPr>
        </p:nvGraphicFramePr>
        <p:xfrm>
          <a:off x="4100016" y="1135021"/>
          <a:ext cx="3359633" cy="4673902"/>
        </p:xfrm>
        <a:graphic>
          <a:graphicData uri="http://schemas.openxmlformats.org/drawingml/2006/table">
            <a:tbl>
              <a:tblPr firstRow="1" firstCol="1" bandRow="1"/>
              <a:tblGrid>
                <a:gridCol w="1231823">
                  <a:extLst>
                    <a:ext uri="{9D8B030D-6E8A-4147-A177-3AD203B41FA5}">
                      <a16:colId xmlns:a16="http://schemas.microsoft.com/office/drawing/2014/main" val="1014678090"/>
                    </a:ext>
                  </a:extLst>
                </a:gridCol>
                <a:gridCol w="2127810">
                  <a:extLst>
                    <a:ext uri="{9D8B030D-6E8A-4147-A177-3AD203B41FA5}">
                      <a16:colId xmlns:a16="http://schemas.microsoft.com/office/drawing/2014/main" val="1197002604"/>
                    </a:ext>
                  </a:extLst>
                </a:gridCol>
              </a:tblGrid>
              <a:tr h="389081">
                <a:tc>
                  <a:txBody>
                    <a:bodyPr/>
                    <a:lstStyle/>
                    <a:p>
                      <a:pPr algn="just">
                        <a:lnSpc>
                          <a:spcPct val="107000"/>
                        </a:lnSpc>
                        <a:spcAft>
                          <a:spcPts val="0"/>
                        </a:spcAft>
                      </a:pPr>
                      <a:r>
                        <a:rPr lang="en-GB" sz="1100" b="1" dirty="0">
                          <a:solidFill>
                            <a:schemeClr val="bg1"/>
                          </a:solidFill>
                          <a:effectLst/>
                          <a:latin typeface="Open Sans"/>
                          <a:ea typeface="Calibri" panose="020F0502020204030204" pitchFamily="34" charset="0"/>
                          <a:cs typeface="Times New Roman" panose="02020603050405020304" pitchFamily="18" charset="0"/>
                        </a:rPr>
                        <a:t>Assessment</a:t>
                      </a:r>
                      <a:endParaRPr lang="en-GB" sz="1100" dirty="0">
                        <a:solidFill>
                          <a:schemeClr val="bg1"/>
                        </a:solidFill>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noFill/>
                      <a:prstDash val="solid"/>
                      <a:round/>
                      <a:headEnd type="none" w="med" len="med"/>
                      <a:tailEnd type="none" w="med" len="med"/>
                    </a:lnB>
                    <a:solidFill>
                      <a:srgbClr val="002060"/>
                    </a:solidFill>
                  </a:tcPr>
                </a:tc>
                <a:tc>
                  <a:txBody>
                    <a:bodyPr/>
                    <a:lstStyle/>
                    <a:p>
                      <a:endParaRPr lang="en-GB" sz="2000" dirty="0">
                        <a:latin typeface="Open Sans"/>
                      </a:endParaRPr>
                    </a:p>
                  </a:txBody>
                  <a:tcPr marL="49223" marR="49223" marT="24612" marB="24612">
                    <a:lnL w="12700" cap="flat" cmpd="sng" algn="ctr">
                      <a:solidFill>
                        <a:srgbClr val="000000"/>
                      </a:solidFill>
                      <a:prstDash val="solid"/>
                      <a:round/>
                      <a:headEnd type="none" w="med" len="med"/>
                      <a:tailEnd type="none" w="med" len="med"/>
                    </a:lnL>
                  </a:tcPr>
                </a:tc>
                <a:extLst>
                  <a:ext uri="{0D108BD9-81ED-4DB2-BD59-A6C34878D82A}">
                    <a16:rowId xmlns:a16="http://schemas.microsoft.com/office/drawing/2014/main" val="524476938"/>
                  </a:ext>
                </a:extLst>
              </a:tr>
              <a:tr h="1495142">
                <a:tc>
                  <a:txBody>
                    <a:bodyPr/>
                    <a:lstStyle/>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7E6E6"/>
                    </a:solidFill>
                  </a:tcPr>
                </a:tc>
                <a:tc>
                  <a:txBody>
                    <a:bodyPr/>
                    <a:lstStyle/>
                    <a:p>
                      <a:endParaRPr lang="en-GB" sz="2000">
                        <a:latin typeface="Open Sans"/>
                      </a:endParaRPr>
                    </a:p>
                  </a:txBody>
                  <a:tcPr marL="49223" marR="49223" marT="24612" marB="24612">
                    <a:lnL w="12700" cap="flat" cmpd="sng" algn="ctr">
                      <a:noFill/>
                      <a:prstDash val="solid"/>
                      <a:round/>
                      <a:headEnd type="none" w="med" len="med"/>
                      <a:tailEnd type="none" w="med" len="med"/>
                    </a:lnL>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30082869"/>
                  </a:ext>
                </a:extLst>
              </a:tr>
              <a:tr h="489046">
                <a:tc>
                  <a:txBody>
                    <a:bodyPr/>
                    <a:lstStyle/>
                    <a:p>
                      <a:pPr algn="l">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Key Assessment 1a</a:t>
                      </a:r>
                      <a:endParaRPr lang="en-GB" sz="12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tc>
                  <a:txBody>
                    <a:bodyPr/>
                    <a:lstStyle/>
                    <a:p>
                      <a:pPr algn="l">
                        <a:lnSpc>
                          <a:spcPct val="107000"/>
                        </a:lnSpc>
                        <a:spcAft>
                          <a:spcPts val="0"/>
                        </a:spcAft>
                      </a:pPr>
                      <a:r>
                        <a:rPr lang="en-GB" sz="1050" kern="1200" dirty="0">
                          <a:solidFill>
                            <a:schemeClr val="tx1"/>
                          </a:solidFill>
                          <a:effectLst/>
                          <a:latin typeface="+mn-lt"/>
                          <a:ea typeface="+mn-ea"/>
                          <a:cs typeface="+mn-cs"/>
                        </a:rPr>
                        <a:t>Informal multiple choice style quiz and performance of the script extract</a:t>
                      </a:r>
                      <a:endParaRPr lang="en-GB" sz="9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1935304973"/>
                  </a:ext>
                </a:extLst>
              </a:tr>
              <a:tr h="654025">
                <a:tc>
                  <a:txBody>
                    <a:bodyPr/>
                    <a:lstStyle/>
                    <a:p>
                      <a:pPr algn="l">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Key Assessment 1b</a:t>
                      </a:r>
                      <a:endParaRPr lang="en-GB" sz="12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a:lnSpc>
                          <a:spcPct val="107000"/>
                        </a:lnSpc>
                        <a:spcAft>
                          <a:spcPts val="0"/>
                        </a:spcAft>
                      </a:pPr>
                      <a:r>
                        <a:rPr lang="en-GB" sz="1050" dirty="0">
                          <a:effectLst/>
                          <a:latin typeface="Open Sans"/>
                          <a:ea typeface="Calibri" panose="020F0502020204030204" pitchFamily="34" charset="0"/>
                          <a:cs typeface="Times New Roman" panose="02020603050405020304" pitchFamily="18" charset="0"/>
                        </a:rPr>
                        <a:t>Blood Brothers mock exam questions”.</a:t>
                      </a:r>
                      <a:endParaRPr lang="en-GB" sz="11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1864482870"/>
                  </a:ext>
                </a:extLst>
              </a:tr>
              <a:tr h="743383">
                <a:tc>
                  <a:txBody>
                    <a:bodyPr/>
                    <a:lstStyle/>
                    <a:p>
                      <a:pPr algn="l">
                        <a:lnSpc>
                          <a:spcPct val="107000"/>
                        </a:lnSpc>
                        <a:spcAft>
                          <a:spcPts val="0"/>
                        </a:spcAft>
                      </a:pPr>
                      <a:r>
                        <a:rPr lang="en-GB" sz="1100">
                          <a:effectLst/>
                          <a:latin typeface="Open Sans"/>
                          <a:ea typeface="Calibri" panose="020F0502020204030204" pitchFamily="34" charset="0"/>
                          <a:cs typeface="Times New Roman" panose="02020603050405020304" pitchFamily="18" charset="0"/>
                        </a:rPr>
                        <a:t>Key Assessment 2a</a:t>
                      </a:r>
                      <a:endParaRPr lang="en-GB" sz="120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a:lnSpc>
                          <a:spcPct val="107000"/>
                        </a:lnSpc>
                        <a:spcAft>
                          <a:spcPts val="0"/>
                        </a:spcAft>
                      </a:pPr>
                      <a:r>
                        <a:rPr lang="en-GB" sz="1050" dirty="0">
                          <a:effectLst/>
                          <a:latin typeface="Open Sans"/>
                          <a:ea typeface="Calibri" panose="020F0502020204030204" pitchFamily="34" charset="0"/>
                          <a:cs typeface="Times New Roman" panose="02020603050405020304" pitchFamily="18" charset="0"/>
                        </a:rPr>
                        <a:t>Key Practitioners assessment – application of a chosen approach to make a piece of drama – and short devising log.</a:t>
                      </a:r>
                      <a:endParaRPr lang="en-GB" sz="11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918771789"/>
                  </a:ext>
                </a:extLst>
              </a:tr>
              <a:tr h="495435">
                <a:tc>
                  <a:txBody>
                    <a:bodyPr/>
                    <a:lstStyle/>
                    <a:p>
                      <a:pPr algn="l">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Key Assessment 2b </a:t>
                      </a:r>
                      <a:endParaRPr lang="en-GB" sz="12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a:lnSpc>
                          <a:spcPct val="107000"/>
                        </a:lnSpc>
                        <a:spcAft>
                          <a:spcPts val="0"/>
                        </a:spcAft>
                      </a:pPr>
                      <a:r>
                        <a:rPr lang="en-GB" sz="1050" dirty="0">
                          <a:effectLst/>
                          <a:latin typeface="Open Sans"/>
                          <a:ea typeface="Calibri" panose="020F0502020204030204" pitchFamily="34" charset="0"/>
                          <a:cs typeface="Times New Roman" panose="02020603050405020304" pitchFamily="18" charset="0"/>
                        </a:rPr>
                        <a:t>Submission of set parts of the devising log.</a:t>
                      </a: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1874342099"/>
                  </a:ext>
                </a:extLst>
              </a:tr>
              <a:tr h="407790">
                <a:tc>
                  <a:txBody>
                    <a:bodyPr/>
                    <a:lstStyle/>
                    <a:p>
                      <a:pPr algn="l">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Key Assessment 3</a:t>
                      </a:r>
                      <a:endParaRPr lang="en-GB" sz="12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Performance of devised piece and devising log – 40% of GCSE</a:t>
                      </a:r>
                      <a:endParaRPr lang="en-GB" sz="12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3570644434"/>
                  </a:ext>
                </a:extLst>
              </a:tr>
            </a:tbl>
          </a:graphicData>
        </a:graphic>
      </p:graphicFrame>
      <p:sp>
        <p:nvSpPr>
          <p:cNvPr id="9" name="TextBox 8">
            <a:extLst>
              <a:ext uri="{FF2B5EF4-FFF2-40B4-BE49-F238E27FC236}">
                <a16:creationId xmlns:a16="http://schemas.microsoft.com/office/drawing/2014/main" id="{D110241F-5720-43EE-95B9-A1033BEADAA5}"/>
              </a:ext>
            </a:extLst>
          </p:cNvPr>
          <p:cNvSpPr txBox="1"/>
          <p:nvPr/>
        </p:nvSpPr>
        <p:spPr>
          <a:xfrm>
            <a:off x="4100015" y="1541183"/>
            <a:ext cx="3359633" cy="1461106"/>
          </a:xfrm>
          <a:prstGeom prst="rect">
            <a:avLst/>
          </a:prstGeom>
          <a:solidFill>
            <a:srgbClr val="E7E6E6"/>
          </a:solidFill>
          <a:ln>
            <a:solidFill>
              <a:schemeClr val="tx1"/>
            </a:solidFill>
          </a:ln>
        </p:spPr>
        <p:txBody>
          <a:bodyPr wrap="square" rtlCol="0">
            <a:spAutoFit/>
          </a:bodyPr>
          <a:lstStyle/>
          <a:p>
            <a:pPr algn="just">
              <a:lnSpc>
                <a:spcPct val="107000"/>
              </a:lnSpc>
              <a:spcAft>
                <a:spcPts val="0"/>
              </a:spcAft>
            </a:pPr>
            <a:r>
              <a:rPr lang="en-GB" sz="1200" dirty="0">
                <a:latin typeface="Open Sans"/>
                <a:ea typeface="Calibri" panose="020F0502020204030204" pitchFamily="34" charset="0"/>
                <a:cs typeface="Times New Roman" panose="02020603050405020304" pitchFamily="18" charset="0"/>
              </a:rPr>
              <a:t>Assessments will be performance based, using the skills and techniques learnt in each individual topic. In addition to this, individual evaluations on there performances undertaken will be assessed, in order for drama terminology to be embedded and understood throughout the year.</a:t>
            </a:r>
          </a:p>
        </p:txBody>
      </p:sp>
      <p:graphicFrame>
        <p:nvGraphicFramePr>
          <p:cNvPr id="10" name="Table 9">
            <a:extLst>
              <a:ext uri="{FF2B5EF4-FFF2-40B4-BE49-F238E27FC236}">
                <a16:creationId xmlns:a16="http://schemas.microsoft.com/office/drawing/2014/main" id="{08E56AD8-CDE8-48A1-A0F2-8F71D7CDED20}"/>
              </a:ext>
            </a:extLst>
          </p:cNvPr>
          <p:cNvGraphicFramePr>
            <a:graphicFrameLocks noGrp="1"/>
          </p:cNvGraphicFramePr>
          <p:nvPr>
            <p:extLst>
              <p:ext uri="{D42A27DB-BD31-4B8C-83A1-F6EECF244321}">
                <p14:modId xmlns:p14="http://schemas.microsoft.com/office/powerpoint/2010/main" val="1403210582"/>
              </p:ext>
            </p:extLst>
          </p:nvPr>
        </p:nvGraphicFramePr>
        <p:xfrm>
          <a:off x="4100016" y="5932817"/>
          <a:ext cx="3359633" cy="3551844"/>
        </p:xfrm>
        <a:graphic>
          <a:graphicData uri="http://schemas.openxmlformats.org/drawingml/2006/table">
            <a:tbl>
              <a:tblPr firstRow="1" firstCol="1" bandRow="1"/>
              <a:tblGrid>
                <a:gridCol w="3359633">
                  <a:extLst>
                    <a:ext uri="{9D8B030D-6E8A-4147-A177-3AD203B41FA5}">
                      <a16:colId xmlns:a16="http://schemas.microsoft.com/office/drawing/2014/main" val="1298230933"/>
                    </a:ext>
                  </a:extLst>
                </a:gridCol>
              </a:tblGrid>
              <a:tr h="479443">
                <a:tc>
                  <a:txBody>
                    <a:bodyPr/>
                    <a:lstStyle/>
                    <a:p>
                      <a:pPr algn="just">
                        <a:lnSpc>
                          <a:spcPct val="107000"/>
                        </a:lnSpc>
                        <a:spcAft>
                          <a:spcPts val="0"/>
                        </a:spcAft>
                      </a:pPr>
                      <a:r>
                        <a:rPr lang="en-GB" sz="1050" b="1" dirty="0">
                          <a:solidFill>
                            <a:schemeClr val="bg1"/>
                          </a:solidFill>
                          <a:effectLst/>
                          <a:latin typeface="Open Sans"/>
                          <a:ea typeface="Calibri" panose="020F0502020204030204" pitchFamily="34" charset="0"/>
                          <a:cs typeface="Times New Roman" panose="02020603050405020304" pitchFamily="18" charset="0"/>
                        </a:rPr>
                        <a:t>Homework and Revision</a:t>
                      </a:r>
                      <a:endParaRPr lang="en-GB" sz="1050" dirty="0">
                        <a:solidFill>
                          <a:schemeClr val="bg1"/>
                        </a:solidFill>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105854672"/>
                  </a:ext>
                </a:extLst>
              </a:tr>
              <a:tr h="960757">
                <a:tc>
                  <a:txBody>
                    <a:bodyPr/>
                    <a:lstStyle/>
                    <a:p>
                      <a:pPr algn="just">
                        <a:lnSpc>
                          <a:spcPct val="107000"/>
                        </a:lnSpc>
                        <a:spcAft>
                          <a:spcPts val="0"/>
                        </a:spcAft>
                      </a:pPr>
                      <a:r>
                        <a:rPr lang="en-GB" sz="1050" dirty="0">
                          <a:effectLst/>
                          <a:latin typeface="Open Sans"/>
                          <a:ea typeface="Calibri" panose="020F0502020204030204" pitchFamily="34" charset="0"/>
                          <a:cs typeface="Times New Roman" panose="02020603050405020304" pitchFamily="18" charset="0"/>
                        </a:rPr>
                        <a:t>Homework is set by your class teacher on Brightspace. </a:t>
                      </a:r>
                    </a:p>
                    <a:p>
                      <a:pPr algn="just">
                        <a:lnSpc>
                          <a:spcPct val="107000"/>
                        </a:lnSpc>
                        <a:spcAft>
                          <a:spcPts val="0"/>
                        </a:spcAft>
                      </a:pPr>
                      <a:r>
                        <a:rPr lang="en-GB" sz="1050" dirty="0">
                          <a:effectLst/>
                          <a:latin typeface="Open Sans"/>
                          <a:ea typeface="Calibri" panose="020F0502020204030204" pitchFamily="34" charset="0"/>
                          <a:cs typeface="Times New Roman" panose="02020603050405020304" pitchFamily="18" charset="0"/>
                        </a:rPr>
                        <a:t>Revision for the assessments is set by your class teacher before each assessment: revision is a key component of your Homework.</a:t>
                      </a: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2566181993"/>
                  </a:ext>
                </a:extLst>
              </a:tr>
              <a:tr h="341246">
                <a:tc>
                  <a:txBody>
                    <a:bodyPr/>
                    <a:lstStyle/>
                    <a:p>
                      <a:pPr algn="just">
                        <a:lnSpc>
                          <a:spcPct val="107000"/>
                        </a:lnSpc>
                        <a:spcAft>
                          <a:spcPts val="0"/>
                        </a:spcAft>
                      </a:pPr>
                      <a:r>
                        <a:rPr lang="en-GB" sz="1200" b="1" dirty="0">
                          <a:solidFill>
                            <a:schemeClr val="bg1"/>
                          </a:solidFill>
                          <a:effectLst/>
                          <a:latin typeface="Open Sans"/>
                          <a:ea typeface="Calibri" panose="020F0502020204030204" pitchFamily="34" charset="0"/>
                          <a:cs typeface="Times New Roman" panose="02020603050405020304" pitchFamily="18" charset="0"/>
                        </a:rPr>
                        <a:t>Enrichment</a:t>
                      </a:r>
                      <a:r>
                        <a:rPr lang="en-GB" sz="1200" b="1" dirty="0">
                          <a:effectLst/>
                          <a:latin typeface="Open Sans"/>
                          <a:ea typeface="Calibri" panose="020F0502020204030204" pitchFamily="34" charset="0"/>
                          <a:cs typeface="Times New Roman" panose="02020603050405020304" pitchFamily="18" charset="0"/>
                        </a:rPr>
                        <a:t>  </a:t>
                      </a:r>
                      <a:endParaRPr lang="en-GB" sz="12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2612584645"/>
                  </a:ext>
                </a:extLst>
              </a:tr>
              <a:tr h="1770398">
                <a:tc>
                  <a:txBody>
                    <a:bodyPr/>
                    <a:lstStyle/>
                    <a:p>
                      <a:pPr algn="just">
                        <a:lnSpc>
                          <a:spcPct val="107000"/>
                        </a:lnSpc>
                        <a:spcAft>
                          <a:spcPts val="0"/>
                        </a:spcAft>
                      </a:pPr>
                      <a:endParaRPr lang="en-GB" sz="105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05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r>
                        <a:rPr lang="en-GB" sz="1050" dirty="0">
                          <a:effectLst/>
                          <a:latin typeface="Open Sans"/>
                          <a:ea typeface="Calibri" panose="020F0502020204030204" pitchFamily="34" charset="0"/>
                          <a:cs typeface="Times New Roman" panose="02020603050405020304" pitchFamily="18" charset="0"/>
                        </a:rPr>
                        <a:t>Performing in a group will directly benefit the devising performance element of the course. There is various extra curricular activities available:</a:t>
                      </a:r>
                    </a:p>
                    <a:p>
                      <a:pPr marL="171450" indent="-171450" algn="just">
                        <a:lnSpc>
                          <a:spcPct val="107000"/>
                        </a:lnSpc>
                        <a:spcAft>
                          <a:spcPts val="0"/>
                        </a:spcAft>
                        <a:buFont typeface="Arial" panose="020B0604020202020204" pitchFamily="34" charset="0"/>
                        <a:buChar char="•"/>
                      </a:pPr>
                      <a:r>
                        <a:rPr lang="en-GB" sz="1050" dirty="0">
                          <a:effectLst/>
                          <a:latin typeface="Open Sans"/>
                          <a:ea typeface="Calibri" panose="020F0502020204030204" pitchFamily="34" charset="0"/>
                          <a:cs typeface="Times New Roman" panose="02020603050405020304" pitchFamily="18" charset="0"/>
                        </a:rPr>
                        <a:t>The whole school show (April – October)</a:t>
                      </a:r>
                    </a:p>
                    <a:p>
                      <a:pPr marL="171450" indent="-171450" algn="just">
                        <a:lnSpc>
                          <a:spcPct val="107000"/>
                        </a:lnSpc>
                        <a:spcAft>
                          <a:spcPts val="0"/>
                        </a:spcAft>
                        <a:buFont typeface="Arial" panose="020B0604020202020204" pitchFamily="34" charset="0"/>
                        <a:buChar char="•"/>
                      </a:pPr>
                      <a:r>
                        <a:rPr lang="en-GB" sz="1050" dirty="0">
                          <a:effectLst/>
                          <a:latin typeface="Open Sans"/>
                          <a:ea typeface="Calibri" panose="020F0502020204030204" pitchFamily="34" charset="0"/>
                          <a:cs typeface="Times New Roman" panose="02020603050405020304" pitchFamily="18" charset="0"/>
                        </a:rPr>
                        <a:t>Drama Club</a:t>
                      </a:r>
                    </a:p>
                    <a:p>
                      <a:pPr marL="171450" indent="-171450" algn="just">
                        <a:lnSpc>
                          <a:spcPct val="107000"/>
                        </a:lnSpc>
                        <a:spcAft>
                          <a:spcPts val="0"/>
                        </a:spcAft>
                        <a:buFont typeface="Arial" panose="020B0604020202020204" pitchFamily="34" charset="0"/>
                        <a:buChar char="•"/>
                      </a:pPr>
                      <a:r>
                        <a:rPr lang="en-GB" sz="1050" dirty="0">
                          <a:effectLst/>
                          <a:latin typeface="Open Sans"/>
                          <a:ea typeface="Calibri" panose="020F0502020204030204" pitchFamily="34" charset="0"/>
                          <a:cs typeface="Times New Roman" panose="02020603050405020304" pitchFamily="18" charset="0"/>
                        </a:rPr>
                        <a:t>Drama Showcase Performances</a:t>
                      </a:r>
                    </a:p>
                    <a:p>
                      <a:pPr marL="171450" indent="-171450" algn="just">
                        <a:lnSpc>
                          <a:spcPct val="107000"/>
                        </a:lnSpc>
                        <a:spcAft>
                          <a:spcPts val="0"/>
                        </a:spcAft>
                        <a:buFont typeface="Arial" panose="020B0604020202020204" pitchFamily="34" charset="0"/>
                        <a:buChar char="•"/>
                      </a:pPr>
                      <a:r>
                        <a:rPr lang="en-GB" sz="1050" dirty="0">
                          <a:effectLst/>
                          <a:latin typeface="Open Sans"/>
                          <a:ea typeface="Calibri" panose="020F0502020204030204" pitchFamily="34" charset="0"/>
                          <a:cs typeface="Times New Roman" panose="02020603050405020304" pitchFamily="18" charset="0"/>
                        </a:rPr>
                        <a:t>LAMDA – Acting (lessons available) </a:t>
                      </a:r>
                    </a:p>
                    <a:p>
                      <a:pPr algn="just">
                        <a:lnSpc>
                          <a:spcPct val="107000"/>
                        </a:lnSpc>
                        <a:spcAft>
                          <a:spcPts val="0"/>
                        </a:spcAft>
                      </a:pPr>
                      <a:endParaRPr lang="en-GB" sz="105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4162498369"/>
                  </a:ext>
                </a:extLst>
              </a:tr>
            </a:tbl>
          </a:graphicData>
        </a:graphic>
      </p:graphicFrame>
    </p:spTree>
    <p:extLst>
      <p:ext uri="{BB962C8B-B14F-4D97-AF65-F5344CB8AC3E}">
        <p14:creationId xmlns:p14="http://schemas.microsoft.com/office/powerpoint/2010/main" val="276887057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89f81a3-6d03-4772-a8d2-0c72426b207e" xsi:nil="true"/>
    <Complete xmlns="f476b33a-d823-40bf-bc7e-96836fae1094">true</Complete>
    <lcf76f155ced4ddcb4097134ff3c332f xmlns="f476b33a-d823-40bf-bc7e-96836fae1094">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EAF8BA3349E0E4392298A269D32A04C" ma:contentTypeVersion="19" ma:contentTypeDescription="Create a new document." ma:contentTypeScope="" ma:versionID="4a0bfe4b994d96430b503aad15e120e7">
  <xsd:schema xmlns:xsd="http://www.w3.org/2001/XMLSchema" xmlns:xs="http://www.w3.org/2001/XMLSchema" xmlns:p="http://schemas.microsoft.com/office/2006/metadata/properties" xmlns:ns2="f476b33a-d823-40bf-bc7e-96836fae1094" xmlns:ns3="c89f81a3-6d03-4772-a8d2-0c72426b207e" targetNamespace="http://schemas.microsoft.com/office/2006/metadata/properties" ma:root="true" ma:fieldsID="e6cbccdc62c59702f1431c9d7242669a" ns2:_="" ns3:_="">
    <xsd:import namespace="f476b33a-d823-40bf-bc7e-96836fae1094"/>
    <xsd:import namespace="c89f81a3-6d03-4772-a8d2-0c72426b207e"/>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LengthInSeconds" minOccurs="0"/>
                <xsd:element ref="ns2:MediaServiceLocation" minOccurs="0"/>
                <xsd:element ref="ns2:lcf76f155ced4ddcb4097134ff3c332f" minOccurs="0"/>
                <xsd:element ref="ns3:TaxCatchAll" minOccurs="0"/>
                <xsd:element ref="ns2:Complete"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476b33a-d823-40bf-bc7e-96836fae109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da719ee2-1e66-4c59-8f67-675cb0ab38f6" ma:termSetId="09814cd3-568e-fe90-9814-8d621ff8fb84" ma:anchorId="fba54fb3-c3e1-fe81-a776-ca4b69148c4d" ma:open="true" ma:isKeyword="false">
      <xsd:complexType>
        <xsd:sequence>
          <xsd:element ref="pc:Terms" minOccurs="0" maxOccurs="1"/>
        </xsd:sequence>
      </xsd:complexType>
    </xsd:element>
    <xsd:element name="Complete" ma:index="24" nillable="true" ma:displayName="Complete" ma:default="1" ma:format="Dropdown" ma:internalName="Complete">
      <xsd:simpleType>
        <xsd:restriction base="dms:Boolean"/>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89f81a3-6d03-4772-a8d2-0c72426b207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d685488c-ffcc-4c53-9048-d851bcc4506d}" ma:internalName="TaxCatchAll" ma:showField="CatchAllData" ma:web="c89f81a3-6d03-4772-a8d2-0c72426b207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A6247F7-B26D-48CC-87C3-D177DD40C540}">
  <ds:schemaRefs>
    <ds:schemaRef ds:uri="http://purl.org/dc/elements/1.1/"/>
    <ds:schemaRef ds:uri="http://schemas.microsoft.com/office/2006/documentManagement/types"/>
    <ds:schemaRef ds:uri="fa3a1019-4f58-44d9-951a-831b960eef9d"/>
    <ds:schemaRef ds:uri="http://schemas.microsoft.com/office/infopath/2007/PartnerControls"/>
    <ds:schemaRef ds:uri="http://purl.org/dc/dcmitype/"/>
    <ds:schemaRef ds:uri="http://purl.org/dc/terms/"/>
    <ds:schemaRef ds:uri="http://schemas.openxmlformats.org/package/2006/metadata/core-properties"/>
    <ds:schemaRef ds:uri="3d426267-58e2-420b-ab2f-33977ba36104"/>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3F8855CB-CBDF-472C-94D1-589247F82F9B}">
  <ds:schemaRefs>
    <ds:schemaRef ds:uri="http://schemas.microsoft.com/sharepoint/v3/contenttype/forms"/>
  </ds:schemaRefs>
</ds:datastoreItem>
</file>

<file path=customXml/itemProps3.xml><?xml version="1.0" encoding="utf-8"?>
<ds:datastoreItem xmlns:ds="http://schemas.openxmlformats.org/officeDocument/2006/customXml" ds:itemID="{3104DCAA-56E7-4E48-9DB6-16E52215D481}"/>
</file>

<file path=docProps/app.xml><?xml version="1.0" encoding="utf-8"?>
<Properties xmlns="http://schemas.openxmlformats.org/officeDocument/2006/extended-properties" xmlns:vt="http://schemas.openxmlformats.org/officeDocument/2006/docPropsVTypes">
  <Template>Office Theme</Template>
  <TotalTime>1161</TotalTime>
  <Words>721</Words>
  <Application>Microsoft Office PowerPoint</Application>
  <PresentationFormat>Custom</PresentationFormat>
  <Paragraphs>49</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Century Gothic</vt:lpstr>
      <vt:lpstr>Open Sans</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 Blyth</dc:creator>
  <cp:lastModifiedBy>K Carter</cp:lastModifiedBy>
  <cp:revision>14</cp:revision>
  <dcterms:created xsi:type="dcterms:W3CDTF">2023-06-08T13:25:16Z</dcterms:created>
  <dcterms:modified xsi:type="dcterms:W3CDTF">2024-06-11T08:50:33Z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0x0101005EAF8BA3349E0E4392298A269D32A04C</vt:lpwstr>
  </property>
</Properties>
</file>