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p:scale>
          <a:sx n="80" d="100"/>
          <a:sy n="80" d="100"/>
        </p:scale>
        <p:origin x="1536" y="-21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133720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64943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455063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8207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77335D-26A5-45D7-AF04-C419258551B6}" type="datetimeFigureOut">
              <a:rPr lang="en-GB" smtClean="0"/>
              <a:t>11/06/2024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633579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77335D-26A5-45D7-AF04-C419258551B6}" type="datetimeFigureOut">
              <a:rPr lang="en-GB" smtClean="0"/>
              <a:t>11/06/2024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379693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77335D-26A5-45D7-AF04-C419258551B6}" type="datetimeFigureOut">
              <a:rPr lang="en-GB" smtClean="0"/>
              <a:t>11/06/2024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10752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553968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526101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98478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573377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6977335D-26A5-45D7-AF04-C419258551B6}" type="datetimeFigureOut">
              <a:rPr lang="en-GB" smtClean="0"/>
              <a:t>11/06/2024</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3BC212DB-5EF3-4827-AA4B-B6886FE01E87}" type="slidenum">
              <a:rPr lang="en-GB" smtClean="0"/>
              <a:t>‹#›</a:t>
            </a:fld>
            <a:endParaRPr lang="en-GB"/>
          </a:p>
        </p:txBody>
      </p:sp>
    </p:spTree>
    <p:extLst>
      <p:ext uri="{BB962C8B-B14F-4D97-AF65-F5344CB8AC3E}">
        <p14:creationId xmlns:p14="http://schemas.microsoft.com/office/powerpoint/2010/main" val="41938136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EEADF98-DE76-4A8D-A94C-873C0644EC9F}"/>
              </a:ext>
            </a:extLst>
          </p:cNvPr>
          <p:cNvGraphicFramePr>
            <a:graphicFrameLocks noGrp="1"/>
          </p:cNvGraphicFramePr>
          <p:nvPr>
            <p:extLst>
              <p:ext uri="{D42A27DB-BD31-4B8C-83A1-F6EECF244321}">
                <p14:modId xmlns:p14="http://schemas.microsoft.com/office/powerpoint/2010/main" val="3097226772"/>
              </p:ext>
            </p:extLst>
          </p:nvPr>
        </p:nvGraphicFramePr>
        <p:xfrm>
          <a:off x="74469" y="91146"/>
          <a:ext cx="7336265" cy="930702"/>
        </p:xfrm>
        <a:graphic>
          <a:graphicData uri="http://schemas.openxmlformats.org/drawingml/2006/table">
            <a:tbl>
              <a:tblPr firstRow="1" firstCol="1" bandRow="1"/>
              <a:tblGrid>
                <a:gridCol w="7336265">
                  <a:extLst>
                    <a:ext uri="{9D8B030D-6E8A-4147-A177-3AD203B41FA5}">
                      <a16:colId xmlns:a16="http://schemas.microsoft.com/office/drawing/2014/main" val="3741944580"/>
                    </a:ext>
                  </a:extLst>
                </a:gridCol>
              </a:tblGrid>
              <a:tr h="268178">
                <a:tc>
                  <a:txBody>
                    <a:bodyPr/>
                    <a:lstStyle/>
                    <a:p>
                      <a:pPr>
                        <a:spcAft>
                          <a:spcPts val="0"/>
                        </a:spcAft>
                        <a:tabLst>
                          <a:tab pos="2865755" algn="ctr"/>
                          <a:tab pos="5731510" algn="r"/>
                        </a:tabLst>
                      </a:pPr>
                      <a:r>
                        <a:rPr lang="en-GB" sz="20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Drama @ WBS Year 7 Roadmap</a:t>
                      </a:r>
                      <a:endParaRPr lang="en-GB"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848180503"/>
                  </a:ext>
                </a:extLst>
              </a:tr>
              <a:tr h="625902">
                <a:tc>
                  <a:txBody>
                    <a:bodyPr/>
                    <a:lstStyle/>
                    <a:p>
                      <a:pPr algn="just">
                        <a:spcAft>
                          <a:spcPts val="0"/>
                        </a:spcAft>
                        <a:tabLst>
                          <a:tab pos="2865755" algn="ctr"/>
                          <a:tab pos="5731510" algn="r"/>
                        </a:tabLst>
                      </a:pPr>
                      <a:r>
                        <a:rPr lang="en-GB" sz="1100" b="1" dirty="0">
                          <a:effectLst/>
                          <a:latin typeface="Century Gothic" panose="020B0502020202020204" pitchFamily="34" charset="0"/>
                          <a:ea typeface="Calibri" panose="020F0502020204030204" pitchFamily="34" charset="0"/>
                          <a:cs typeface="Times New Roman" panose="02020603050405020304" pitchFamily="18" charset="0"/>
                        </a:rPr>
                        <a:t>Subject Aim: </a:t>
                      </a:r>
                      <a:r>
                        <a:rPr lang="en-GB" sz="1100" dirty="0">
                          <a:effectLst/>
                          <a:latin typeface="Century Gothic" panose="020B0502020202020204" pitchFamily="34" charset="0"/>
                          <a:ea typeface="Calibri" panose="020F0502020204030204" pitchFamily="34" charset="0"/>
                          <a:cs typeface="Times New Roman" panose="02020603050405020304" pitchFamily="18" charset="0"/>
                        </a:rPr>
                        <a:t> </a:t>
                      </a:r>
                      <a:r>
                        <a:rPr lang="en-GB" sz="1200" dirty="0">
                          <a:effectLst/>
                          <a:latin typeface="Calibri" panose="020F0502020204030204" pitchFamily="34" charset="0"/>
                          <a:ea typeface="Calibri" panose="020F0502020204030204" pitchFamily="34" charset="0"/>
                          <a:cs typeface="Calibri" panose="020F0502020204030204" pitchFamily="34" charset="0"/>
                        </a:rPr>
                        <a:t>In year 7 you will begin to learn the key skills required for studying Drama, such as: group work, individual performance skills, an awareness of vocal and physical skills communication, as well as analytical and evaluative skills. We aim to promote creativity and enable you to harness your imagination throughout.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533898553"/>
                  </a:ext>
                </a:extLst>
              </a:tr>
            </a:tbl>
          </a:graphicData>
        </a:graphic>
      </p:graphicFrame>
      <p:graphicFrame>
        <p:nvGraphicFramePr>
          <p:cNvPr id="6" name="Table 5">
            <a:extLst>
              <a:ext uri="{FF2B5EF4-FFF2-40B4-BE49-F238E27FC236}">
                <a16:creationId xmlns:a16="http://schemas.microsoft.com/office/drawing/2014/main" id="{8D5A2189-FFA0-430D-96F9-2F1F048C957C}"/>
              </a:ext>
            </a:extLst>
          </p:cNvPr>
          <p:cNvGraphicFramePr>
            <a:graphicFrameLocks noGrp="1"/>
          </p:cNvGraphicFramePr>
          <p:nvPr>
            <p:extLst>
              <p:ext uri="{D42A27DB-BD31-4B8C-83A1-F6EECF244321}">
                <p14:modId xmlns:p14="http://schemas.microsoft.com/office/powerpoint/2010/main" val="3456191161"/>
              </p:ext>
            </p:extLst>
          </p:nvPr>
        </p:nvGraphicFramePr>
        <p:xfrm>
          <a:off x="84781" y="1105386"/>
          <a:ext cx="3684745" cy="8438363"/>
        </p:xfrm>
        <a:graphic>
          <a:graphicData uri="http://schemas.openxmlformats.org/drawingml/2006/table">
            <a:tbl>
              <a:tblPr firstRow="1" firstCol="1" bandRow="1"/>
              <a:tblGrid>
                <a:gridCol w="237705">
                  <a:extLst>
                    <a:ext uri="{9D8B030D-6E8A-4147-A177-3AD203B41FA5}">
                      <a16:colId xmlns:a16="http://schemas.microsoft.com/office/drawing/2014/main" val="3318395791"/>
                    </a:ext>
                  </a:extLst>
                </a:gridCol>
                <a:gridCol w="3447040">
                  <a:extLst>
                    <a:ext uri="{9D8B030D-6E8A-4147-A177-3AD203B41FA5}">
                      <a16:colId xmlns:a16="http://schemas.microsoft.com/office/drawing/2014/main" val="679324328"/>
                    </a:ext>
                  </a:extLst>
                </a:gridCol>
              </a:tblGrid>
              <a:tr h="266065">
                <a:tc rowSpan="4">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Autumn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a:solidFill>
                            <a:srgbClr val="FFFFFF"/>
                          </a:solidFill>
                          <a:effectLst/>
                          <a:latin typeface="Open Sans"/>
                          <a:ea typeface="Calibri" panose="020F0502020204030204" pitchFamily="34" charset="0"/>
                          <a:cs typeface="Times New Roman" panose="02020603050405020304" pitchFamily="18" charset="0"/>
                        </a:rPr>
                        <a:t>Topic 1 – Introduction to Drama</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57800851"/>
                  </a:ext>
                </a:extLst>
              </a:tr>
              <a:tr h="2002714">
                <a:tc vMerge="1">
                  <a:txBody>
                    <a:bodyPr/>
                    <a:lstStyle/>
                    <a:p>
                      <a:endParaRPr lang="en-GB"/>
                    </a:p>
                  </a:txBody>
                  <a:tcPr/>
                </a:tc>
                <a:tc>
                  <a:txBody>
                    <a:bodyPr/>
                    <a:lstStyle/>
                    <a:p>
                      <a:pPr algn="just"/>
                      <a:r>
                        <a:rPr lang="en-GB" sz="1200" dirty="0">
                          <a:effectLst/>
                          <a:latin typeface="+mj-lt"/>
                          <a:ea typeface="Times New Roman" panose="02020603050405020304" pitchFamily="18" charset="0"/>
                          <a:cs typeface="Times New Roman" panose="02020603050405020304" pitchFamily="18" charset="0"/>
                        </a:rPr>
                        <a:t>In this topic you will learn the basic principles of drama and to begin building a foundation to which your drama journey will be built on. You will begin to learn how to create characters through voice and performance as well as the importance of lighting and sound to create meaning. You will develop a performance using all the basic principles/ skills of drama.</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78115029"/>
                  </a:ext>
                </a:extLst>
              </a:tr>
              <a:tr h="266065">
                <a:tc vMerge="1">
                  <a:txBody>
                    <a:bodyPr/>
                    <a:lstStyle/>
                    <a:p>
                      <a:endParaRPr lang="en-GB"/>
                    </a:p>
                  </a:txBody>
                  <a:tcPr/>
                </a:tc>
                <a:tc>
                  <a:txBody>
                    <a:bodyPr/>
                    <a:lstStyle/>
                    <a:p>
                      <a:pPr algn="just">
                        <a:lnSpc>
                          <a:spcPct val="107000"/>
                        </a:lnSpc>
                        <a:spcAft>
                          <a:spcPts val="0"/>
                        </a:spcAft>
                      </a:pPr>
                      <a:r>
                        <a:rPr lang="en-GB" sz="1200" b="1">
                          <a:solidFill>
                            <a:srgbClr val="FFFFFF"/>
                          </a:solidFill>
                          <a:effectLst/>
                          <a:latin typeface="Open Sans"/>
                          <a:ea typeface="Calibri" panose="020F0502020204030204" pitchFamily="34" charset="0"/>
                          <a:cs typeface="Times New Roman" panose="02020603050405020304" pitchFamily="18" charset="0"/>
                        </a:rPr>
                        <a:t>Topic 2 – Acting Skills Project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1779303442"/>
                  </a:ext>
                </a:extLst>
              </a:tr>
              <a:tr h="1540523">
                <a:tc vMerge="1">
                  <a:txBody>
                    <a:bodyPr/>
                    <a:lstStyle/>
                    <a:p>
                      <a:endParaRPr lang="en-GB"/>
                    </a:p>
                  </a:txBody>
                  <a:tcPr/>
                </a:tc>
                <a:tc>
                  <a:txBody>
                    <a:bodyPr/>
                    <a:lstStyle/>
                    <a:p>
                      <a:pPr algn="just">
                        <a:spcAft>
                          <a:spcPts val="0"/>
                        </a:spcAft>
                      </a:pPr>
                      <a:r>
                        <a:rPr lang="en-GB" sz="1200" dirty="0">
                          <a:effectLst/>
                          <a:latin typeface="+mn-lt"/>
                          <a:ea typeface="Times New Roman" panose="02020603050405020304" pitchFamily="18" charset="0"/>
                          <a:cs typeface="Times New Roman" panose="02020603050405020304" pitchFamily="18" charset="0"/>
                        </a:rPr>
                        <a:t>Building on the knowledge and skills acquired last term, you will begin devising a scripted performance in order to showcase what you have learnt. You will explore rehearsal and performance techniques as a class and in small groups including hot seating, tableaux, soundscape and more.</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25441380"/>
                  </a:ext>
                </a:extLst>
              </a:tr>
              <a:tr h="336690">
                <a:tc rowSpan="2">
                  <a:txBody>
                    <a:bodyPr/>
                    <a:lstStyle/>
                    <a:p>
                      <a:pPr marL="71755" marR="71755" algn="ctr">
                        <a:lnSpc>
                          <a:spcPct val="107000"/>
                        </a:lnSpc>
                        <a:spcAft>
                          <a:spcPts val="0"/>
                        </a:spcAft>
                      </a:pPr>
                      <a:r>
                        <a:rPr lang="en-GB" sz="1200" b="1">
                          <a:solidFill>
                            <a:schemeClr val="bg1"/>
                          </a:solidFill>
                          <a:effectLst/>
                          <a:latin typeface="Open Sans"/>
                          <a:ea typeface="Calibri" panose="020F0502020204030204" pitchFamily="34" charset="0"/>
                          <a:cs typeface="Times New Roman" panose="02020603050405020304" pitchFamily="18" charset="0"/>
                        </a:rPr>
                        <a:t>Spring Term</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a:solidFill>
                            <a:srgbClr val="FFFFFF"/>
                          </a:solidFill>
                          <a:effectLst/>
                          <a:latin typeface="Open Sans"/>
                          <a:ea typeface="Calibri" panose="020F0502020204030204" pitchFamily="34" charset="0"/>
                          <a:cs typeface="Times New Roman" panose="02020603050405020304" pitchFamily="18" charset="0"/>
                        </a:rPr>
                        <a:t>Topic 3 – Silent Movies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803662607"/>
                  </a:ext>
                </a:extLst>
              </a:tr>
              <a:tr h="1944007">
                <a:tc vMerge="1">
                  <a:txBody>
                    <a:bodyPr/>
                    <a:lstStyle/>
                    <a:p>
                      <a:endParaRPr lang="en-GB"/>
                    </a:p>
                  </a:txBody>
                  <a:tcPr/>
                </a:tc>
                <a:tc>
                  <a:txBody>
                    <a:bodyPr/>
                    <a:lstStyle/>
                    <a:p>
                      <a:pPr algn="just">
                        <a:spcAft>
                          <a:spcPts val="0"/>
                        </a:spcAft>
                      </a:pPr>
                      <a:r>
                        <a:rPr lang="en-GB" sz="1200" dirty="0">
                          <a:effectLst/>
                          <a:latin typeface="+mn-lt"/>
                          <a:ea typeface="Times New Roman" panose="02020603050405020304" pitchFamily="18" charset="0"/>
                          <a:cs typeface="Times New Roman" panose="02020603050405020304" pitchFamily="18" charset="0"/>
                        </a:rPr>
                        <a:t>In this topic you will learn about storytelling through silence, exploring a range of different physical skills. You will learn about the key styles of performance used in silent movies, adapting them into your own performances. We will look at mime as well as silent movie artists such as Charlie Chaplin, Laurel and Hardy, Buster Keaton and Modern Day Silent movie techniques. </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86136592"/>
                  </a:ext>
                </a:extLst>
              </a:tr>
              <a:tr h="377090">
                <a:tc rowSpan="2">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Summer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r>
                        <a:rPr lang="en-GB" sz="1200" b="1" dirty="0">
                          <a:solidFill>
                            <a:srgbClr val="FFFFFF"/>
                          </a:solidFill>
                          <a:effectLst/>
                          <a:latin typeface="Open Sans"/>
                          <a:ea typeface="Times New Roman" panose="02020603050405020304" pitchFamily="18" charset="0"/>
                          <a:cs typeface="Times New Roman" panose="02020603050405020304" pitchFamily="18" charset="0"/>
                        </a:rPr>
                        <a:t>Topic 4 – Performance Project</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753301421"/>
                  </a:ext>
                </a:extLst>
              </a:tr>
              <a:tr h="1705209">
                <a:tc vMerge="1">
                  <a:txBody>
                    <a:bodyPr/>
                    <a:lstStyle/>
                    <a:p>
                      <a:endParaRPr lang="en-GB"/>
                    </a:p>
                  </a:txBody>
                  <a:tcPr/>
                </a:tc>
                <a:tc>
                  <a:txBody>
                    <a:bodyPr/>
                    <a:lstStyle/>
                    <a:p>
                      <a:pPr algn="just"/>
                      <a:r>
                        <a:rPr lang="en-GB" sz="1200" dirty="0"/>
                        <a:t>The Year 7 Performance project, is a culminating curriculum project where students display the vocal and physical skills they've developed throughout the year. Experience their growth and creativity through dynamic scenes, expressive monologues, and captivating performances. </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47698400"/>
                  </a:ext>
                </a:extLst>
              </a:tr>
            </a:tbl>
          </a:graphicData>
        </a:graphic>
      </p:graphicFrame>
      <p:graphicFrame>
        <p:nvGraphicFramePr>
          <p:cNvPr id="7" name="Table 6">
            <a:extLst>
              <a:ext uri="{FF2B5EF4-FFF2-40B4-BE49-F238E27FC236}">
                <a16:creationId xmlns:a16="http://schemas.microsoft.com/office/drawing/2014/main" id="{9F787AC4-1E92-4281-92EF-B7AA9B1506ED}"/>
              </a:ext>
            </a:extLst>
          </p:cNvPr>
          <p:cNvGraphicFramePr>
            <a:graphicFrameLocks noGrp="1"/>
          </p:cNvGraphicFramePr>
          <p:nvPr>
            <p:extLst>
              <p:ext uri="{D42A27DB-BD31-4B8C-83A1-F6EECF244321}">
                <p14:modId xmlns:p14="http://schemas.microsoft.com/office/powerpoint/2010/main" val="2570280642"/>
              </p:ext>
            </p:extLst>
          </p:nvPr>
        </p:nvGraphicFramePr>
        <p:xfrm>
          <a:off x="74469" y="9627288"/>
          <a:ext cx="7390114" cy="968599"/>
        </p:xfrm>
        <a:graphic>
          <a:graphicData uri="http://schemas.openxmlformats.org/drawingml/2006/table">
            <a:tbl>
              <a:tblPr firstRow="1" firstCol="1" bandRow="1"/>
              <a:tblGrid>
                <a:gridCol w="7390114">
                  <a:extLst>
                    <a:ext uri="{9D8B030D-6E8A-4147-A177-3AD203B41FA5}">
                      <a16:colId xmlns:a16="http://schemas.microsoft.com/office/drawing/2014/main" val="1337106510"/>
                    </a:ext>
                  </a:extLst>
                </a:gridCol>
              </a:tblGrid>
              <a:tr h="714356">
                <a:tc>
                  <a:txBody>
                    <a:bodyPr/>
                    <a:lstStyle/>
                    <a:p>
                      <a:pPr algn="l">
                        <a:spcAft>
                          <a:spcPts val="0"/>
                        </a:spcAft>
                        <a:tabLst>
                          <a:tab pos="2865755" algn="ctr"/>
                          <a:tab pos="5731510" algn="r"/>
                        </a:tabLst>
                      </a:pPr>
                      <a:r>
                        <a:rPr lang="en-GB" sz="1600" b="1" dirty="0">
                          <a:effectLst/>
                          <a:latin typeface="Century Gothic" panose="020B0502020202020204" pitchFamily="34" charset="0"/>
                          <a:ea typeface="Calibri" panose="020F0502020204030204" pitchFamily="34" charset="0"/>
                          <a:cs typeface="Times New Roman" panose="02020603050405020304" pitchFamily="18" charset="0"/>
                        </a:rPr>
                        <a:t>Where Next?</a:t>
                      </a:r>
                    </a:p>
                    <a:p>
                      <a:pPr algn="l">
                        <a:spcAft>
                          <a:spcPts val="0"/>
                        </a:spcAft>
                        <a:tabLst>
                          <a:tab pos="2865755" algn="ctr"/>
                          <a:tab pos="5731510" algn="r"/>
                        </a:tabLst>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In years 8 you will continue to develop the foundation skills laid out in year 7. You will continue with group work, but with a emphasis on techniques, genres and two key practitioners used in Western Theatre</a:t>
                      </a:r>
                      <a:r>
                        <a:rPr lang="en-GB" sz="1000" dirty="0">
                          <a:effectLst/>
                          <a:latin typeface="Century Gothic" panose="020B0502020202020204" pitchFamily="34" charset="0"/>
                          <a:ea typeface="Calibri" panose="020F0502020204030204" pitchFamily="34" charset="0"/>
                          <a:cs typeface="Times New Roman" panose="02020603050405020304" pitchFamily="18" charset="0"/>
                        </a:rPr>
                        <a:t>. </a:t>
                      </a: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68584958"/>
                  </a:ext>
                </a:extLst>
              </a:tr>
              <a:tr h="254243">
                <a:tc>
                  <a:txBody>
                    <a:bodyPr/>
                    <a:lstStyle/>
                    <a:p>
                      <a:pPr algn="l">
                        <a:spcAft>
                          <a:spcPts val="0"/>
                        </a:spcAft>
                        <a:tabLst>
                          <a:tab pos="2865755" algn="ctr"/>
                          <a:tab pos="5731510" algn="r"/>
                        </a:tabLst>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96144255"/>
                  </a:ext>
                </a:extLst>
              </a:tr>
            </a:tbl>
          </a:graphicData>
        </a:graphic>
      </p:graphicFrame>
      <p:graphicFrame>
        <p:nvGraphicFramePr>
          <p:cNvPr id="8" name="Table 7">
            <a:extLst>
              <a:ext uri="{FF2B5EF4-FFF2-40B4-BE49-F238E27FC236}">
                <a16:creationId xmlns:a16="http://schemas.microsoft.com/office/drawing/2014/main" id="{86971E56-6C16-4339-A4D6-9DD7CF7AB770}"/>
              </a:ext>
            </a:extLst>
          </p:cNvPr>
          <p:cNvGraphicFramePr>
            <a:graphicFrameLocks noGrp="1"/>
          </p:cNvGraphicFramePr>
          <p:nvPr>
            <p:extLst>
              <p:ext uri="{D42A27DB-BD31-4B8C-83A1-F6EECF244321}">
                <p14:modId xmlns:p14="http://schemas.microsoft.com/office/powerpoint/2010/main" val="3932876691"/>
              </p:ext>
            </p:extLst>
          </p:nvPr>
        </p:nvGraphicFramePr>
        <p:xfrm>
          <a:off x="3983668" y="1084771"/>
          <a:ext cx="3427066" cy="4903104"/>
        </p:xfrm>
        <a:graphic>
          <a:graphicData uri="http://schemas.openxmlformats.org/drawingml/2006/table">
            <a:tbl>
              <a:tblPr firstRow="1" firstCol="1" bandRow="1"/>
              <a:tblGrid>
                <a:gridCol w="1563692">
                  <a:extLst>
                    <a:ext uri="{9D8B030D-6E8A-4147-A177-3AD203B41FA5}">
                      <a16:colId xmlns:a16="http://schemas.microsoft.com/office/drawing/2014/main" val="1014678090"/>
                    </a:ext>
                  </a:extLst>
                </a:gridCol>
                <a:gridCol w="1863374">
                  <a:extLst>
                    <a:ext uri="{9D8B030D-6E8A-4147-A177-3AD203B41FA5}">
                      <a16:colId xmlns:a16="http://schemas.microsoft.com/office/drawing/2014/main" val="1197002604"/>
                    </a:ext>
                  </a:extLst>
                </a:gridCol>
              </a:tblGrid>
              <a:tr h="344632">
                <a:tc>
                  <a:txBody>
                    <a:bodyPr/>
                    <a:lstStyle/>
                    <a:p>
                      <a:pPr algn="just">
                        <a:lnSpc>
                          <a:spcPct val="107000"/>
                        </a:lnSpc>
                        <a:spcAft>
                          <a:spcPts val="0"/>
                        </a:spcAft>
                      </a:pPr>
                      <a:r>
                        <a:rPr lang="en-GB" sz="1100" b="1" dirty="0">
                          <a:solidFill>
                            <a:schemeClr val="bg1"/>
                          </a:solidFill>
                          <a:effectLst/>
                          <a:latin typeface="Open Sans"/>
                          <a:ea typeface="Calibri" panose="020F0502020204030204" pitchFamily="34" charset="0"/>
                          <a:cs typeface="Times New Roman" panose="02020603050405020304" pitchFamily="18" charset="0"/>
                        </a:rPr>
                        <a:t>Assessment</a:t>
                      </a:r>
                      <a:endParaRPr lang="en-GB" sz="110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solidFill>
                      <a:srgbClr val="002060"/>
                    </a:solidFill>
                  </a:tcPr>
                </a:tc>
                <a:tc>
                  <a:txBody>
                    <a:bodyPr/>
                    <a:lstStyle/>
                    <a:p>
                      <a:endParaRPr lang="en-GB" sz="2000">
                        <a:latin typeface="Open Sans"/>
                      </a:endParaRPr>
                    </a:p>
                  </a:txBody>
                  <a:tcPr marL="49223" marR="49223" marT="24612" marB="24612">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524476938"/>
                  </a:ext>
                </a:extLst>
              </a:tr>
              <a:tr h="1319572">
                <a:tc>
                  <a:txBody>
                    <a:bodyPr/>
                    <a:lstStyle/>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7E6E6"/>
                    </a:solidFill>
                  </a:tcPr>
                </a:tc>
                <a:tc>
                  <a:txBody>
                    <a:bodyPr/>
                    <a:lstStyle/>
                    <a:p>
                      <a:endParaRPr lang="en-GB" sz="2000">
                        <a:latin typeface="Open Sans"/>
                      </a:endParaRPr>
                    </a:p>
                  </a:txBody>
                  <a:tcPr marL="49223" marR="49223" marT="24612" marB="24612">
                    <a:lnL w="12700" cap="flat" cmpd="sng" algn="ctr">
                      <a:noFill/>
                      <a:prstDash val="solid"/>
                      <a:round/>
                      <a:headEnd type="none" w="med" len="med"/>
                      <a:tailEnd type="none" w="med" len="med"/>
                    </a:lnL>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0082869"/>
                  </a:ext>
                </a:extLst>
              </a:tr>
              <a:tr h="1558798">
                <a:tc>
                  <a:txBody>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1</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100" kern="1200" dirty="0">
                          <a:solidFill>
                            <a:schemeClr val="tx1"/>
                          </a:solidFill>
                          <a:effectLst/>
                          <a:latin typeface="+mn-lt"/>
                          <a:ea typeface="+mn-ea"/>
                          <a:cs typeface="+mn-cs"/>
                        </a:rPr>
                        <a:t>A final group activity on physical and vocal skills that have been learnt throughout the topic. </a:t>
                      </a:r>
                      <a:endParaRPr lang="en-GB" sz="1100" dirty="0">
                        <a:effectLst/>
                        <a:latin typeface="Open Sans"/>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In either duets or groups, you will be assessed on a your performance within “The Event”</a:t>
                      </a:r>
                    </a:p>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a:t>
                      </a:r>
                    </a:p>
                  </a:txBody>
                  <a:tcPr marL="36917" marR="36917"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935304973"/>
                  </a:ext>
                </a:extLst>
              </a:tr>
              <a:tr h="860284">
                <a:tc>
                  <a:txBody>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2</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To answer questions on Silent movies as well as performing in a group there “Silent Movie” Project.</a:t>
                      </a:r>
                    </a:p>
                    <a:p>
                      <a:pPr algn="l">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918771789"/>
                  </a:ext>
                </a:extLst>
              </a:tr>
              <a:tr h="708535">
                <a:tc>
                  <a:txBody>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3</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Scripted performance project performance.</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874342099"/>
                  </a:ext>
                </a:extLst>
              </a:tr>
            </a:tbl>
          </a:graphicData>
        </a:graphic>
      </p:graphicFrame>
      <p:sp>
        <p:nvSpPr>
          <p:cNvPr id="9" name="TextBox 8">
            <a:extLst>
              <a:ext uri="{FF2B5EF4-FFF2-40B4-BE49-F238E27FC236}">
                <a16:creationId xmlns:a16="http://schemas.microsoft.com/office/drawing/2014/main" id="{D110241F-5720-43EE-95B9-A1033BEADAA5}"/>
              </a:ext>
            </a:extLst>
          </p:cNvPr>
          <p:cNvSpPr txBox="1"/>
          <p:nvPr/>
        </p:nvSpPr>
        <p:spPr>
          <a:xfrm>
            <a:off x="3971636" y="1488422"/>
            <a:ext cx="3413418" cy="1214500"/>
          </a:xfrm>
          <a:prstGeom prst="rect">
            <a:avLst/>
          </a:prstGeom>
          <a:noFill/>
          <a:ln>
            <a:solidFill>
              <a:schemeClr val="bg1"/>
            </a:solidFill>
          </a:ln>
        </p:spPr>
        <p:txBody>
          <a:bodyPr wrap="square" rtlCol="0">
            <a:spAutoFit/>
          </a:bodyPr>
          <a:lstStyle/>
          <a:p>
            <a:pPr algn="just">
              <a:lnSpc>
                <a:spcPct val="107000"/>
              </a:lnSpc>
              <a:spcAft>
                <a:spcPts val="0"/>
              </a:spcAft>
            </a:pPr>
            <a:r>
              <a:rPr lang="en-GB" sz="1150" dirty="0">
                <a:ea typeface="Calibri" panose="020F0502020204030204" pitchFamily="34" charset="0"/>
                <a:cs typeface="Times New Roman" panose="02020603050405020304" pitchFamily="18" charset="0"/>
              </a:rPr>
              <a:t>Assessments will be performance based, using the skills and techniques learnt in each individual topic. In addition to this, individual evaluations on there performances undertaken will be assessed, in order for drama terminology to be embedded and understood throughout the year.</a:t>
            </a:r>
          </a:p>
        </p:txBody>
      </p:sp>
      <p:graphicFrame>
        <p:nvGraphicFramePr>
          <p:cNvPr id="10" name="Table 9">
            <a:extLst>
              <a:ext uri="{FF2B5EF4-FFF2-40B4-BE49-F238E27FC236}">
                <a16:creationId xmlns:a16="http://schemas.microsoft.com/office/drawing/2014/main" id="{08E56AD8-CDE8-48A1-A0F2-8F71D7CDED20}"/>
              </a:ext>
            </a:extLst>
          </p:cNvPr>
          <p:cNvGraphicFramePr>
            <a:graphicFrameLocks noGrp="1"/>
          </p:cNvGraphicFramePr>
          <p:nvPr>
            <p:extLst>
              <p:ext uri="{D42A27DB-BD31-4B8C-83A1-F6EECF244321}">
                <p14:modId xmlns:p14="http://schemas.microsoft.com/office/powerpoint/2010/main" val="3582974443"/>
              </p:ext>
            </p:extLst>
          </p:nvPr>
        </p:nvGraphicFramePr>
        <p:xfrm>
          <a:off x="3970019" y="6050798"/>
          <a:ext cx="3494564" cy="3492953"/>
        </p:xfrm>
        <a:graphic>
          <a:graphicData uri="http://schemas.openxmlformats.org/drawingml/2006/table">
            <a:tbl>
              <a:tblPr firstRow="1" firstCol="1" bandRow="1"/>
              <a:tblGrid>
                <a:gridCol w="3494564">
                  <a:extLst>
                    <a:ext uri="{9D8B030D-6E8A-4147-A177-3AD203B41FA5}">
                      <a16:colId xmlns:a16="http://schemas.microsoft.com/office/drawing/2014/main" val="1298230933"/>
                    </a:ext>
                  </a:extLst>
                </a:gridCol>
              </a:tblGrid>
              <a:tr h="528531">
                <a:tc>
                  <a:txBody>
                    <a:bodyPr/>
                    <a:lstStyle/>
                    <a:p>
                      <a:pPr algn="just">
                        <a:lnSpc>
                          <a:spcPct val="107000"/>
                        </a:lnSpc>
                        <a:spcAft>
                          <a:spcPts val="0"/>
                        </a:spcAft>
                      </a:pPr>
                      <a:r>
                        <a:rPr lang="en-GB" sz="1050" b="1" dirty="0">
                          <a:solidFill>
                            <a:schemeClr val="bg1"/>
                          </a:solidFill>
                          <a:effectLst/>
                          <a:latin typeface="Open Sans"/>
                          <a:ea typeface="Calibri" panose="020F0502020204030204" pitchFamily="34" charset="0"/>
                          <a:cs typeface="Times New Roman" panose="02020603050405020304" pitchFamily="18" charset="0"/>
                        </a:rPr>
                        <a:t>Homework and Revision</a:t>
                      </a:r>
                      <a:endParaRPr lang="en-GB" sz="105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5854672"/>
                  </a:ext>
                </a:extLst>
              </a:tr>
              <a:tr h="1097900">
                <a:tc>
                  <a:txBody>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Homework is set by your class teacher on Brightspace. </a:t>
                      </a:r>
                    </a:p>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Revision for the assessments is set by your class teacher before each assessment: </a:t>
                      </a:r>
                    </a:p>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The revision in drama is mainly line learning and characterisation preparation. </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566181993"/>
                  </a:ext>
                </a:extLst>
              </a:tr>
              <a:tr h="334058">
                <a:tc>
                  <a:txBody>
                    <a:bodyPr/>
                    <a:lstStyle/>
                    <a:p>
                      <a:pPr algn="just">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Enrichment</a:t>
                      </a:r>
                      <a:r>
                        <a:rPr lang="en-GB" sz="1200" b="1" dirty="0">
                          <a:effectLst/>
                          <a:latin typeface="Open Sans"/>
                          <a:ea typeface="Calibri" panose="020F0502020204030204" pitchFamily="34" charset="0"/>
                          <a:cs typeface="Times New Roman" panose="02020603050405020304" pitchFamily="18" charset="0"/>
                        </a:rPr>
                        <a:t>  </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2612584645"/>
                  </a:ext>
                </a:extLst>
              </a:tr>
              <a:tr h="1532464">
                <a:tc>
                  <a:txBody>
                    <a:bodyPr/>
                    <a:lstStyle/>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162498369"/>
                  </a:ext>
                </a:extLst>
              </a:tr>
            </a:tbl>
          </a:graphicData>
        </a:graphic>
      </p:graphicFrame>
      <p:sp>
        <p:nvSpPr>
          <p:cNvPr id="11" name="Rectangle 10">
            <a:extLst>
              <a:ext uri="{FF2B5EF4-FFF2-40B4-BE49-F238E27FC236}">
                <a16:creationId xmlns:a16="http://schemas.microsoft.com/office/drawing/2014/main" id="{A32F76D3-0924-41A8-B48B-30068107B0EF}"/>
              </a:ext>
            </a:extLst>
          </p:cNvPr>
          <p:cNvSpPr/>
          <p:nvPr/>
        </p:nvSpPr>
        <p:spPr>
          <a:xfrm>
            <a:off x="3957987" y="8015638"/>
            <a:ext cx="3427067" cy="1528111"/>
          </a:xfrm>
          <a:prstGeom prst="rect">
            <a:avLst/>
          </a:prstGeom>
        </p:spPr>
        <p:txBody>
          <a:bodyPr wrap="square">
            <a:spAutoFit/>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Performing in a group will directly benefit the devising performance element of the course. There is various extra curricular activities available:</a:t>
            </a: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The whole school show (April – October)</a:t>
            </a: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Drama Club</a:t>
            </a:r>
          </a:p>
          <a:p>
            <a:pPr marL="171450" indent="-171450" algn="just">
              <a:lnSpc>
                <a:spcPct val="107000"/>
              </a:lnSpc>
              <a:spcAft>
                <a:spcPts val="0"/>
              </a:spcAft>
              <a:buFont typeface="Arial" panose="020B0604020202020204" pitchFamily="34" charset="0"/>
              <a:buChar char="•"/>
            </a:pPr>
            <a:r>
              <a:rPr lang="en-GB" sz="1100" dirty="0">
                <a:latin typeface="Open Sans"/>
                <a:ea typeface="Calibri" panose="020F0502020204030204" pitchFamily="34" charset="0"/>
                <a:cs typeface="Times New Roman" panose="02020603050405020304" pitchFamily="18" charset="0"/>
              </a:rPr>
              <a:t>KS3 Production</a:t>
            </a:r>
            <a:endParaRPr lang="en-GB" sz="1100" dirty="0">
              <a:effectLst/>
              <a:latin typeface="Open Sans"/>
              <a:ea typeface="Calibri" panose="020F0502020204030204" pitchFamily="34" charset="0"/>
              <a:cs typeface="Times New Roman" panose="02020603050405020304" pitchFamily="18" charset="0"/>
            </a:endParaRP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Drama Showcase Performances</a:t>
            </a: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LAMDA – Acting (lessons available) </a:t>
            </a:r>
          </a:p>
        </p:txBody>
      </p:sp>
    </p:spTree>
    <p:extLst>
      <p:ext uri="{BB962C8B-B14F-4D97-AF65-F5344CB8AC3E}">
        <p14:creationId xmlns:p14="http://schemas.microsoft.com/office/powerpoint/2010/main" val="27688705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B4E639B75EF1E4283FE4B3EEDC8CD39" ma:contentTypeVersion="13" ma:contentTypeDescription="Create a new document." ma:contentTypeScope="" ma:versionID="c238adaf0e25ce6b4d9006f3b90af03c">
  <xsd:schema xmlns:xsd="http://www.w3.org/2001/XMLSchema" xmlns:xs="http://www.w3.org/2001/XMLSchema" xmlns:p="http://schemas.microsoft.com/office/2006/metadata/properties" xmlns:ns3="3d426267-58e2-420b-ab2f-33977ba36104" xmlns:ns4="fa3a1019-4f58-44d9-951a-831b960eef9d" targetNamespace="http://schemas.microsoft.com/office/2006/metadata/properties" ma:root="true" ma:fieldsID="6e3ce92c0de7376d5c89ee3ccba14aa8" ns3:_="" ns4:_="">
    <xsd:import namespace="3d426267-58e2-420b-ab2f-33977ba36104"/>
    <xsd:import namespace="fa3a1019-4f58-44d9-951a-831b960eef9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AutoKeyPoints" minOccurs="0"/>
                <xsd:element ref="ns3:MediaServiceKeyPoint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426267-58e2-420b-ab2f-33977ba361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_activity" ma:index="17"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a3a1019-4f58-44d9-951a-831b960eef9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3d426267-58e2-420b-ab2f-33977ba36104" xsi:nil="true"/>
  </documentManagement>
</p:properties>
</file>

<file path=customXml/itemProps1.xml><?xml version="1.0" encoding="utf-8"?>
<ds:datastoreItem xmlns:ds="http://schemas.openxmlformats.org/officeDocument/2006/customXml" ds:itemID="{3F8855CB-CBDF-472C-94D1-589247F82F9B}">
  <ds:schemaRefs>
    <ds:schemaRef ds:uri="http://schemas.microsoft.com/sharepoint/v3/contenttype/forms"/>
  </ds:schemaRefs>
</ds:datastoreItem>
</file>

<file path=customXml/itemProps2.xml><?xml version="1.0" encoding="utf-8"?>
<ds:datastoreItem xmlns:ds="http://schemas.openxmlformats.org/officeDocument/2006/customXml" ds:itemID="{C2E3C52E-0E24-4398-A34E-598D566EAB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426267-58e2-420b-ab2f-33977ba36104"/>
    <ds:schemaRef ds:uri="fa3a1019-4f58-44d9-951a-831b960eef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A6247F7-B26D-48CC-87C3-D177DD40C540}">
  <ds:schemaRefs>
    <ds:schemaRef ds:uri="http://purl.org/dc/elements/1.1/"/>
    <ds:schemaRef ds:uri="http://schemas.microsoft.com/office/2006/documentManagement/types"/>
    <ds:schemaRef ds:uri="fa3a1019-4f58-44d9-951a-831b960eef9d"/>
    <ds:schemaRef ds:uri="http://schemas.microsoft.com/office/infopath/2007/PartnerControls"/>
    <ds:schemaRef ds:uri="http://purl.org/dc/dcmitype/"/>
    <ds:schemaRef ds:uri="http://purl.org/dc/terms/"/>
    <ds:schemaRef ds:uri="http://schemas.openxmlformats.org/package/2006/metadata/core-properties"/>
    <ds:schemaRef ds:uri="3d426267-58e2-420b-ab2f-33977ba3610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1248</TotalTime>
  <Words>570</Words>
  <Application>Microsoft Office PowerPoint</Application>
  <PresentationFormat>Custom</PresentationFormat>
  <Paragraphs>44</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Century Gothic</vt:lpstr>
      <vt:lpstr>Open Sans</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Blyth</dc:creator>
  <cp:lastModifiedBy>K Carter</cp:lastModifiedBy>
  <cp:revision>17</cp:revision>
  <dcterms:created xsi:type="dcterms:W3CDTF">2023-06-08T13:25:16Z</dcterms:created>
  <dcterms:modified xsi:type="dcterms:W3CDTF">2024-06-11T09:16:06Z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0x0101007B4E639B75EF1E4283FE4B3EEDC8CD39</vt:lpwstr>
  </property>
</Properties>
</file>