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80" d="100"/>
          <a:sy n="80" d="100"/>
        </p:scale>
        <p:origin x="1536" y="-21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11/06/2024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11/06/2024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11/06/2024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11/06/2024</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3097226772"/>
              </p:ext>
            </p:extLst>
          </p:nvPr>
        </p:nvGraphicFramePr>
        <p:xfrm>
          <a:off x="74469" y="91146"/>
          <a:ext cx="7336265" cy="930702"/>
        </p:xfrm>
        <a:graphic>
          <a:graphicData uri="http://schemas.openxmlformats.org/drawingml/2006/table">
            <a:tbl>
              <a:tblPr firstRow="1" firstCol="1" bandRow="1"/>
              <a:tblGrid>
                <a:gridCol w="7336265">
                  <a:extLst>
                    <a:ext uri="{9D8B030D-6E8A-4147-A177-3AD203B41FA5}">
                      <a16:colId xmlns:a16="http://schemas.microsoft.com/office/drawing/2014/main" val="3741944580"/>
                    </a:ext>
                  </a:extLst>
                </a:gridCol>
              </a:tblGrid>
              <a:tr h="268178">
                <a:tc>
                  <a:txBody>
                    <a:bodyPr/>
                    <a:lstStyle/>
                    <a:p>
                      <a:pPr>
                        <a:spcAft>
                          <a:spcPts val="0"/>
                        </a:spcAft>
                        <a:tabLst>
                          <a:tab pos="2865755" algn="ctr"/>
                          <a:tab pos="5731510" algn="r"/>
                        </a:tabLst>
                      </a:pPr>
                      <a:r>
                        <a:rPr lang="en-GB"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7 Roadmap</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625902">
                <a:tc>
                  <a:txBody>
                    <a:bodyPr/>
                    <a:lstStyle/>
                    <a:p>
                      <a:pPr algn="just">
                        <a:spcAft>
                          <a:spcPts val="0"/>
                        </a:spcAft>
                        <a:tabLst>
                          <a:tab pos="2865755" algn="ctr"/>
                          <a:tab pos="5731510" algn="r"/>
                        </a:tabLst>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Subject Aim: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Calibri" panose="020F0502020204030204" pitchFamily="34" charset="0"/>
                        </a:rPr>
                        <a:t>In year 7 you will begin to learn the key skills required for studying Drama, such as: group work, individual performance skills, an awareness of vocal and physical skills communication, as well as analytical and evaluative skills. We aim to promote creativity and enable you to harness your imagination throughout.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3456191161"/>
              </p:ext>
            </p:extLst>
          </p:nvPr>
        </p:nvGraphicFramePr>
        <p:xfrm>
          <a:off x="84781" y="1105386"/>
          <a:ext cx="3684745" cy="8438363"/>
        </p:xfrm>
        <a:graphic>
          <a:graphicData uri="http://schemas.openxmlformats.org/drawingml/2006/table">
            <a:tbl>
              <a:tblPr firstRow="1" firstCol="1" bandRow="1"/>
              <a:tblGrid>
                <a:gridCol w="237705">
                  <a:extLst>
                    <a:ext uri="{9D8B030D-6E8A-4147-A177-3AD203B41FA5}">
                      <a16:colId xmlns:a16="http://schemas.microsoft.com/office/drawing/2014/main" val="3318395791"/>
                    </a:ext>
                  </a:extLst>
                </a:gridCol>
                <a:gridCol w="3447040">
                  <a:extLst>
                    <a:ext uri="{9D8B030D-6E8A-4147-A177-3AD203B41FA5}">
                      <a16:colId xmlns:a16="http://schemas.microsoft.com/office/drawing/2014/main" val="679324328"/>
                    </a:ext>
                  </a:extLst>
                </a:gridCol>
              </a:tblGrid>
              <a:tr h="266065">
                <a:tc rowSpan="4">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Autumn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a:solidFill>
                            <a:srgbClr val="FFFFFF"/>
                          </a:solidFill>
                          <a:effectLst/>
                          <a:latin typeface="Open Sans"/>
                          <a:ea typeface="Calibri" panose="020F0502020204030204" pitchFamily="34" charset="0"/>
                          <a:cs typeface="Times New Roman" panose="02020603050405020304" pitchFamily="18" charset="0"/>
                        </a:rPr>
                        <a:t>Topic 1 – Introduction to Drama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2002714">
                <a:tc vMerge="1">
                  <a:txBody>
                    <a:bodyPr/>
                    <a:lstStyle/>
                    <a:p>
                      <a:endParaRPr lang="en-GB"/>
                    </a:p>
                  </a:txBody>
                  <a:tcPr/>
                </a:tc>
                <a:tc>
                  <a:txBody>
                    <a:bodyPr/>
                    <a:lstStyle/>
                    <a:p>
                      <a:pPr algn="just"/>
                      <a:r>
                        <a:rPr lang="en-GB" sz="1200" dirty="0">
                          <a:effectLst/>
                          <a:latin typeface="+mj-lt"/>
                          <a:ea typeface="Times New Roman" panose="02020603050405020304" pitchFamily="18" charset="0"/>
                          <a:cs typeface="Times New Roman" panose="02020603050405020304" pitchFamily="18" charset="0"/>
                        </a:rPr>
                        <a:t>In this topic you will learn the basic principles of drama and to begin building a foundation to which your drama journey will be built on. You will begin to learn how to create characters through voice and performance as well as the importance of lighting and sound to create meaning. You will develop a performance using all the basic principles/ skills of drama.</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78115029"/>
                  </a:ext>
                </a:extLst>
              </a:tr>
              <a:tr h="266065">
                <a:tc vMerge="1">
                  <a:txBody>
                    <a:bodyPr/>
                    <a:lstStyle/>
                    <a:p>
                      <a:endParaRPr lang="en-GB"/>
                    </a:p>
                  </a:txBody>
                  <a:tcPr/>
                </a:tc>
                <a:tc>
                  <a:txBody>
                    <a:bodyPr/>
                    <a:lstStyle/>
                    <a:p>
                      <a:pPr algn="just">
                        <a:lnSpc>
                          <a:spcPct val="107000"/>
                        </a:lnSpc>
                        <a:spcAft>
                          <a:spcPts val="0"/>
                        </a:spcAft>
                      </a:pPr>
                      <a:r>
                        <a:rPr lang="en-GB" sz="1200" b="1">
                          <a:solidFill>
                            <a:srgbClr val="FFFFFF"/>
                          </a:solidFill>
                          <a:effectLst/>
                          <a:latin typeface="Open Sans"/>
                          <a:ea typeface="Calibri" panose="020F0502020204030204" pitchFamily="34" charset="0"/>
                          <a:cs typeface="Times New Roman" panose="02020603050405020304" pitchFamily="18" charset="0"/>
                        </a:rPr>
                        <a:t>Topic 2 – Acting Skills Project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1779303442"/>
                  </a:ext>
                </a:extLst>
              </a:tr>
              <a:tr h="1540523">
                <a:tc vMerge="1">
                  <a:txBody>
                    <a:bodyPr/>
                    <a:lstStyle/>
                    <a:p>
                      <a:endParaRPr lang="en-GB"/>
                    </a:p>
                  </a:txBody>
                  <a:tcPr/>
                </a:tc>
                <a:tc>
                  <a:txBody>
                    <a:bodyPr/>
                    <a:lstStyle/>
                    <a:p>
                      <a:pPr algn="just">
                        <a:spcAft>
                          <a:spcPts val="0"/>
                        </a:spcAft>
                      </a:pPr>
                      <a:r>
                        <a:rPr lang="en-GB" sz="1200" dirty="0">
                          <a:effectLst/>
                          <a:latin typeface="+mn-lt"/>
                          <a:ea typeface="Times New Roman" panose="02020603050405020304" pitchFamily="18" charset="0"/>
                          <a:cs typeface="Times New Roman" panose="02020603050405020304" pitchFamily="18" charset="0"/>
                        </a:rPr>
                        <a:t>Building on the knowledge and skills acquired last term, you will begin devising a scripted performance in order to showcase what you have learnt. You will explore rehearsal and performance techniques as a class and in small groups including hot seating, tableaux, soundscape and more.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25441380"/>
                  </a:ext>
                </a:extLst>
              </a:tr>
              <a:tr h="336690">
                <a:tc rowSpan="2">
                  <a:txBody>
                    <a:bodyPr/>
                    <a:lstStyle/>
                    <a:p>
                      <a:pPr marL="71755" marR="71755" algn="ctr">
                        <a:lnSpc>
                          <a:spcPct val="107000"/>
                        </a:lnSpc>
                        <a:spcAft>
                          <a:spcPts val="0"/>
                        </a:spcAft>
                      </a:pPr>
                      <a:r>
                        <a:rPr lang="en-GB" sz="1200" b="1">
                          <a:solidFill>
                            <a:schemeClr val="bg1"/>
                          </a:solidFill>
                          <a:effectLst/>
                          <a:latin typeface="Open Sans"/>
                          <a:ea typeface="Calibri" panose="020F0502020204030204" pitchFamily="34" charset="0"/>
                          <a:cs typeface="Times New Roman" panose="02020603050405020304" pitchFamily="18" charset="0"/>
                        </a:rPr>
                        <a:t>Spring Term</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a:solidFill>
                            <a:srgbClr val="FFFFFF"/>
                          </a:solidFill>
                          <a:effectLst/>
                          <a:latin typeface="Open Sans"/>
                          <a:ea typeface="Calibri" panose="020F0502020204030204" pitchFamily="34" charset="0"/>
                          <a:cs typeface="Times New Roman" panose="02020603050405020304" pitchFamily="18" charset="0"/>
                        </a:rPr>
                        <a:t>Topic 3 – Silent Movies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1944007">
                <a:tc vMerge="1">
                  <a:txBody>
                    <a:bodyPr/>
                    <a:lstStyle/>
                    <a:p>
                      <a:endParaRPr lang="en-GB"/>
                    </a:p>
                  </a:txBody>
                  <a:tcPr/>
                </a:tc>
                <a:tc>
                  <a:txBody>
                    <a:bodyPr/>
                    <a:lstStyle/>
                    <a:p>
                      <a:pPr algn="just">
                        <a:spcAft>
                          <a:spcPts val="0"/>
                        </a:spcAft>
                      </a:pPr>
                      <a:r>
                        <a:rPr lang="en-GB" sz="1200" dirty="0">
                          <a:effectLst/>
                          <a:latin typeface="+mn-lt"/>
                          <a:ea typeface="Times New Roman" panose="02020603050405020304" pitchFamily="18" charset="0"/>
                          <a:cs typeface="Times New Roman" panose="02020603050405020304" pitchFamily="18" charset="0"/>
                        </a:rPr>
                        <a:t>In this topic you will learn about storytelling through silence, exploring a range of different physical skills. You will learn about the key styles of performance used in silent movies, adapting them into your own performances. We will look at mime as well as silent movie artists such as Charlie Chaplin, Laurel and Hardy, Buster Keaton and Modern Day Silent movie techniques.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377090">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Summer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200" b="1" dirty="0">
                          <a:solidFill>
                            <a:srgbClr val="FFFFFF"/>
                          </a:solidFill>
                          <a:effectLst/>
                          <a:latin typeface="Open Sans"/>
                          <a:ea typeface="Times New Roman" panose="02020603050405020304" pitchFamily="18" charset="0"/>
                          <a:cs typeface="Times New Roman" panose="02020603050405020304" pitchFamily="18" charset="0"/>
                        </a:rPr>
                        <a:t>Topic 4 – Performance Project</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705209">
                <a:tc vMerge="1">
                  <a:txBody>
                    <a:bodyPr/>
                    <a:lstStyle/>
                    <a:p>
                      <a:endParaRPr lang="en-GB"/>
                    </a:p>
                  </a:txBody>
                  <a:tcPr/>
                </a:tc>
                <a:tc>
                  <a:txBody>
                    <a:bodyPr/>
                    <a:lstStyle/>
                    <a:p>
                      <a:pPr algn="just"/>
                      <a:r>
                        <a:rPr lang="en-GB" sz="1200" dirty="0"/>
                        <a:t>The Year 7 Performance project, is a culminating curriculum project where students display the vocal and physical skills they've developed throughout the year. Experience their growth and creativity through dynamic scenes, expressive monologues, and captivating performances.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2570280642"/>
              </p:ext>
            </p:extLst>
          </p:nvPr>
        </p:nvGraphicFramePr>
        <p:xfrm>
          <a:off x="74469" y="9627288"/>
          <a:ext cx="7390114" cy="968599"/>
        </p:xfrm>
        <a:graphic>
          <a:graphicData uri="http://schemas.openxmlformats.org/drawingml/2006/table">
            <a:tbl>
              <a:tblPr firstRow="1" firstCol="1" bandRow="1"/>
              <a:tblGrid>
                <a:gridCol w="7390114">
                  <a:extLst>
                    <a:ext uri="{9D8B030D-6E8A-4147-A177-3AD203B41FA5}">
                      <a16:colId xmlns:a16="http://schemas.microsoft.com/office/drawing/2014/main" val="1337106510"/>
                    </a:ext>
                  </a:extLst>
                </a:gridCol>
              </a:tblGrid>
              <a:tr h="714356">
                <a:tc>
                  <a:txBody>
                    <a:bodyPr/>
                    <a:lstStyle/>
                    <a:p>
                      <a:pPr algn="l">
                        <a:spcAft>
                          <a:spcPts val="0"/>
                        </a:spcAft>
                        <a:tabLst>
                          <a:tab pos="2865755" algn="ctr"/>
                          <a:tab pos="5731510" algn="r"/>
                        </a:tabLst>
                      </a:pPr>
                      <a:r>
                        <a:rPr lang="en-GB" sz="1600" b="1" dirty="0">
                          <a:effectLst/>
                          <a:latin typeface="Century Gothic" panose="020B0502020202020204" pitchFamily="34" charset="0"/>
                          <a:ea typeface="Calibri" panose="020F0502020204030204" pitchFamily="34" charset="0"/>
                          <a:cs typeface="Times New Roman" panose="02020603050405020304" pitchFamily="18" charset="0"/>
                        </a:rPr>
                        <a:t>Where Next?</a:t>
                      </a:r>
                    </a:p>
                    <a:p>
                      <a:pPr algn="l">
                        <a:spcAft>
                          <a:spcPts val="0"/>
                        </a:spcAft>
                        <a:tabLst>
                          <a:tab pos="2865755" algn="ctr"/>
                          <a:tab pos="5731510" algn="r"/>
                        </a:tabLst>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In years 8 you will continue to develop the foundation skills laid out in year 7. You will continue with group work, but with a emphasis on techniques, genres and two key practitioners used in Western Theatre</a:t>
                      </a:r>
                      <a:r>
                        <a:rPr lang="en-GB" sz="1000" dirty="0">
                          <a:effectLst/>
                          <a:latin typeface="Century Gothic" panose="020B0502020202020204" pitchFamily="34" charset="0"/>
                          <a:ea typeface="Calibri" panose="020F0502020204030204" pitchFamily="34" charset="0"/>
                          <a:cs typeface="Times New Roman" panose="02020603050405020304" pitchFamily="18" charset="0"/>
                        </a:rPr>
                        <a:t>. </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r h="254243">
                <a:tc>
                  <a:txBody>
                    <a:bodyPr/>
                    <a:lstStyle/>
                    <a:p>
                      <a:pPr algn="l">
                        <a:spcAft>
                          <a:spcPts val="0"/>
                        </a:spcAft>
                        <a:tabLst>
                          <a:tab pos="2865755" algn="ctr"/>
                          <a:tab pos="5731510" algn="r"/>
                        </a:tabLs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96144255"/>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3932876691"/>
              </p:ext>
            </p:extLst>
          </p:nvPr>
        </p:nvGraphicFramePr>
        <p:xfrm>
          <a:off x="3983668" y="1084771"/>
          <a:ext cx="3427066" cy="4903104"/>
        </p:xfrm>
        <a:graphic>
          <a:graphicData uri="http://schemas.openxmlformats.org/drawingml/2006/table">
            <a:tbl>
              <a:tblPr firstRow="1" firstCol="1" bandRow="1"/>
              <a:tblGrid>
                <a:gridCol w="1563692">
                  <a:extLst>
                    <a:ext uri="{9D8B030D-6E8A-4147-A177-3AD203B41FA5}">
                      <a16:colId xmlns:a16="http://schemas.microsoft.com/office/drawing/2014/main" val="1014678090"/>
                    </a:ext>
                  </a:extLst>
                </a:gridCol>
                <a:gridCol w="1863374">
                  <a:extLst>
                    <a:ext uri="{9D8B030D-6E8A-4147-A177-3AD203B41FA5}">
                      <a16:colId xmlns:a16="http://schemas.microsoft.com/office/drawing/2014/main" val="1197002604"/>
                    </a:ext>
                  </a:extLst>
                </a:gridCol>
              </a:tblGrid>
              <a:tr h="344632">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319572">
                <a:tc>
                  <a:txBody>
                    <a:bodyPr/>
                    <a:lstStyle/>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20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1558798">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1</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kern="1200" dirty="0">
                          <a:solidFill>
                            <a:schemeClr val="tx1"/>
                          </a:solidFill>
                          <a:effectLst/>
                          <a:latin typeface="+mn-lt"/>
                          <a:ea typeface="+mn-ea"/>
                          <a:cs typeface="+mn-cs"/>
                        </a:rPr>
                        <a:t>A final group activity on physical and vocal skills that have been learnt throughout the topic. </a:t>
                      </a:r>
                      <a:endParaRPr lang="en-GB" sz="1100" dirty="0">
                        <a:effectLst/>
                        <a:latin typeface="Open Sans"/>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In either duets or groups, you will be assessed on a your performance within “The Event”</a:t>
                      </a:r>
                    </a:p>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a:t>
                      </a: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860284">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2</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To answer questions on Silent movies as well as performing in a group there “Silent Movie” Project.</a:t>
                      </a:r>
                    </a:p>
                    <a:p>
                      <a:pPr algn="l">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r h="708535">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3</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Scripted performance project performance.</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74342099"/>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3971636" y="1488422"/>
            <a:ext cx="3413418" cy="1214500"/>
          </a:xfrm>
          <a:prstGeom prst="rect">
            <a:avLst/>
          </a:prstGeom>
          <a:noFill/>
          <a:ln>
            <a:solidFill>
              <a:schemeClr val="bg1"/>
            </a:solidFill>
          </a:ln>
        </p:spPr>
        <p:txBody>
          <a:bodyPr wrap="square" rtlCol="0">
            <a:spAutoFit/>
          </a:bodyPr>
          <a:lstStyle/>
          <a:p>
            <a:pPr algn="just">
              <a:lnSpc>
                <a:spcPct val="107000"/>
              </a:lnSpc>
              <a:spcAft>
                <a:spcPts val="0"/>
              </a:spcAft>
            </a:pPr>
            <a:r>
              <a:rPr lang="en-GB" sz="1150" dirty="0">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3582974443"/>
              </p:ext>
            </p:extLst>
          </p:nvPr>
        </p:nvGraphicFramePr>
        <p:xfrm>
          <a:off x="3970019" y="6050798"/>
          <a:ext cx="3494564" cy="3492953"/>
        </p:xfrm>
        <a:graphic>
          <a:graphicData uri="http://schemas.openxmlformats.org/drawingml/2006/table">
            <a:tbl>
              <a:tblPr firstRow="1" firstCol="1" bandRow="1"/>
              <a:tblGrid>
                <a:gridCol w="3494564">
                  <a:extLst>
                    <a:ext uri="{9D8B030D-6E8A-4147-A177-3AD203B41FA5}">
                      <a16:colId xmlns:a16="http://schemas.microsoft.com/office/drawing/2014/main" val="1298230933"/>
                    </a:ext>
                  </a:extLst>
                </a:gridCol>
              </a:tblGrid>
              <a:tr h="528531">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097900">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Homework is set by your class teacher on Brightspace. </a:t>
                      </a: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a:t>
                      </a: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The revision in drama is mainly line learning and characterisation preparation.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34058">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532464">
                <a:tc>
                  <a:txBody>
                    <a:bodyPr/>
                    <a:lstStyle/>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
        <p:nvSpPr>
          <p:cNvPr id="11" name="Rectangle 10">
            <a:extLst>
              <a:ext uri="{FF2B5EF4-FFF2-40B4-BE49-F238E27FC236}">
                <a16:creationId xmlns:a16="http://schemas.microsoft.com/office/drawing/2014/main" id="{A32F76D3-0924-41A8-B48B-30068107B0EF}"/>
              </a:ext>
            </a:extLst>
          </p:cNvPr>
          <p:cNvSpPr/>
          <p:nvPr/>
        </p:nvSpPr>
        <p:spPr>
          <a:xfrm>
            <a:off x="3957987" y="8015638"/>
            <a:ext cx="3427067" cy="1528111"/>
          </a:xfrm>
          <a:prstGeom prst="rect">
            <a:avLst/>
          </a:prstGeom>
        </p:spPr>
        <p:txBody>
          <a:bodyPr wrap="square">
            <a:spAutoFit/>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100" dirty="0">
                <a:latin typeface="Open Sans"/>
                <a:ea typeface="Calibri" panose="020F0502020204030204" pitchFamily="34" charset="0"/>
                <a:cs typeface="Times New Roman" panose="02020603050405020304" pitchFamily="18" charset="0"/>
              </a:rPr>
              <a:t>KS3 Production</a:t>
            </a:r>
            <a:endParaRPr lang="en-GB" sz="1100" dirty="0">
              <a:effectLst/>
              <a:latin typeface="Open Sans"/>
              <a:ea typeface="Calibri" panose="020F0502020204030204" pitchFamily="34" charset="0"/>
              <a:cs typeface="Times New Roman" panose="02020603050405020304" pitchFamily="18" charset="0"/>
            </a:endParaRP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LAMDA – Acting (lessons available) </a:t>
            </a:r>
          </a:p>
        </p:txBody>
      </p:sp>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EAF8BA3349E0E4392298A269D32A04C" ma:contentTypeVersion="19" ma:contentTypeDescription="Create a new document." ma:contentTypeScope="" ma:versionID="4a0bfe4b994d96430b503aad15e120e7">
  <xsd:schema xmlns:xsd="http://www.w3.org/2001/XMLSchema" xmlns:xs="http://www.w3.org/2001/XMLSchema" xmlns:p="http://schemas.microsoft.com/office/2006/metadata/properties" xmlns:ns2="f476b33a-d823-40bf-bc7e-96836fae1094" xmlns:ns3="c89f81a3-6d03-4772-a8d2-0c72426b207e" targetNamespace="http://schemas.microsoft.com/office/2006/metadata/properties" ma:root="true" ma:fieldsID="e6cbccdc62c59702f1431c9d7242669a" ns2:_="" ns3:_="">
    <xsd:import namespace="f476b33a-d823-40bf-bc7e-96836fae1094"/>
    <xsd:import namespace="c89f81a3-6d03-4772-a8d2-0c72426b207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element ref="ns2:Complet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76b33a-d823-40bf-bc7e-96836fae10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a719ee2-1e66-4c59-8f67-675cb0ab38f6" ma:termSetId="09814cd3-568e-fe90-9814-8d621ff8fb84" ma:anchorId="fba54fb3-c3e1-fe81-a776-ca4b69148c4d" ma:open="true" ma:isKeyword="false">
      <xsd:complexType>
        <xsd:sequence>
          <xsd:element ref="pc:Terms" minOccurs="0" maxOccurs="1"/>
        </xsd:sequence>
      </xsd:complexType>
    </xsd:element>
    <xsd:element name="Complete" ma:index="24" nillable="true" ma:displayName="Complete" ma:default="1" ma:format="Dropdown" ma:internalName="Complete">
      <xsd:simpleType>
        <xsd:restriction base="dms:Boolean"/>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9f81a3-6d03-4772-a8d2-0c72426b207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685488c-ffcc-4c53-9048-d851bcc4506d}" ma:internalName="TaxCatchAll" ma:showField="CatchAllData" ma:web="c89f81a3-6d03-4772-a8d2-0c72426b20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c89f81a3-6d03-4772-a8d2-0c72426b207e" xsi:nil="true"/>
    <Complete xmlns="f476b33a-d823-40bf-bc7e-96836fae1094">true</Complete>
    <lcf76f155ced4ddcb4097134ff3c332f xmlns="f476b33a-d823-40bf-bc7e-96836fae109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8855CB-CBDF-472C-94D1-589247F82F9B}">
  <ds:schemaRefs>
    <ds:schemaRef ds:uri="http://schemas.microsoft.com/sharepoint/v3/contenttype/forms"/>
  </ds:schemaRefs>
</ds:datastoreItem>
</file>

<file path=customXml/itemProps2.xml><?xml version="1.0" encoding="utf-8"?>
<ds:datastoreItem xmlns:ds="http://schemas.openxmlformats.org/officeDocument/2006/customXml" ds:itemID="{1412A8A9-1C68-4BDA-B61A-0D3D8E4200A1}"/>
</file>

<file path=customXml/itemProps3.xml><?xml version="1.0" encoding="utf-8"?>
<ds:datastoreItem xmlns:ds="http://schemas.openxmlformats.org/officeDocument/2006/customXml" ds:itemID="{7A6247F7-B26D-48CC-87C3-D177DD40C540}">
  <ds:schemaRefs>
    <ds:schemaRef ds:uri="http://purl.org/dc/elements/1.1/"/>
    <ds:schemaRef ds:uri="http://schemas.microsoft.com/office/2006/documentManagement/types"/>
    <ds:schemaRef ds:uri="fa3a1019-4f58-44d9-951a-831b960eef9d"/>
    <ds:schemaRef ds:uri="http://schemas.microsoft.com/office/infopath/2007/PartnerControls"/>
    <ds:schemaRef ds:uri="http://purl.org/dc/dcmitype/"/>
    <ds:schemaRef ds:uri="http://purl.org/dc/terms/"/>
    <ds:schemaRef ds:uri="http://schemas.openxmlformats.org/package/2006/metadata/core-properties"/>
    <ds:schemaRef ds:uri="3d426267-58e2-420b-ab2f-33977ba3610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1248</TotalTime>
  <Words>570</Words>
  <Application>Microsoft Office PowerPoint</Application>
  <PresentationFormat>Custom</PresentationFormat>
  <Paragraphs>44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Open Sans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17</cp:revision>
  <dcterms:created xsi:type="dcterms:W3CDTF">2023-06-08T13:25:16Z</dcterms:created>
  <dcterms:modified xsi:type="dcterms:W3CDTF">2024-06-11T09:16:06Z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0x0101005EAF8BA3349E0E4392298A269D32A04C</vt:lpwstr>
  </property>
</Properties>
</file>