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303" autoAdjust="0"/>
    <p:restoredTop sz="94660"/>
  </p:normalViewPr>
  <p:slideViewPr>
    <p:cSldViewPr snapToGrid="0">
      <p:cViewPr>
        <p:scale>
          <a:sx n="70" d="100"/>
          <a:sy n="70" d="100"/>
        </p:scale>
        <p:origin x="1578" y="-13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11/06/2024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11/06/2024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11/06/2024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11/06/2024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11/06/2024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11/06/2024</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3804141645"/>
              </p:ext>
            </p:extLst>
          </p:nvPr>
        </p:nvGraphicFramePr>
        <p:xfrm>
          <a:off x="100024" y="94900"/>
          <a:ext cx="7359626" cy="944880"/>
        </p:xfrm>
        <a:graphic>
          <a:graphicData uri="http://schemas.openxmlformats.org/drawingml/2006/table">
            <a:tbl>
              <a:tblPr firstRow="1" firstCol="1" bandRow="1"/>
              <a:tblGrid>
                <a:gridCol w="7359626">
                  <a:extLst>
                    <a:ext uri="{9D8B030D-6E8A-4147-A177-3AD203B41FA5}">
                      <a16:colId xmlns:a16="http://schemas.microsoft.com/office/drawing/2014/main" val="3741944580"/>
                    </a:ext>
                  </a:extLst>
                </a:gridCol>
              </a:tblGrid>
              <a:tr h="256135">
                <a:tc>
                  <a:txBody>
                    <a:bodyPr/>
                    <a:lstStyle/>
                    <a:p>
                      <a:pPr>
                        <a:spcAft>
                          <a:spcPts val="0"/>
                        </a:spcAft>
                        <a:tabLst>
                          <a:tab pos="2865755" algn="ctr"/>
                          <a:tab pos="5731510" algn="r"/>
                        </a:tabLst>
                      </a:pPr>
                      <a:r>
                        <a:rPr lang="en-GB" sz="18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11 Roadmap</a:t>
                      </a: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640337">
                <a:tc>
                  <a:txBody>
                    <a:bodyPr/>
                    <a:lstStyle/>
                    <a:p>
                      <a:pPr algn="just">
                        <a:spcAft>
                          <a:spcPts val="0"/>
                        </a:spcAft>
                        <a:tabLst>
                          <a:tab pos="2865755" algn="ctr"/>
                          <a:tab pos="5731510" algn="r"/>
                        </a:tabLst>
                      </a:pPr>
                      <a:r>
                        <a:rPr lang="en-GB" sz="1100" dirty="0">
                          <a:effectLst/>
                          <a:latin typeface="+mj-lt"/>
                          <a:ea typeface="Calibri" panose="020F0502020204030204" pitchFamily="34" charset="0"/>
                          <a:cs typeface="Times New Roman" panose="02020603050405020304" pitchFamily="18" charset="0"/>
                        </a:rPr>
                        <a:t>Following the AQA  specification. In Year 11 we develop, your vocal and physical skills, as well as, analysis and evaluation of live performances. You will continue to actively look a wide of script pieces and develop your drama vocabulary in order to help enhance your understanding of drama across all elements of your practical and written components. In Year 11 you will be given either solo/duo/trio or group pieces to work towards and develop, in order to perform them to a visiting examiner.</a:t>
                      </a:r>
                      <a:endParaRPr lang="en-GB" sz="1100" kern="1200" dirty="0">
                        <a:solidFill>
                          <a:schemeClr val="tx1"/>
                        </a:solidFill>
                        <a:effectLst/>
                        <a:latin typeface="+mj-lt"/>
                        <a:ea typeface="+mn-ea"/>
                        <a:cs typeface="+mn-cs"/>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4248070248"/>
              </p:ext>
            </p:extLst>
          </p:nvPr>
        </p:nvGraphicFramePr>
        <p:xfrm>
          <a:off x="100024" y="1124132"/>
          <a:ext cx="3928863" cy="8235607"/>
        </p:xfrm>
        <a:graphic>
          <a:graphicData uri="http://schemas.openxmlformats.org/drawingml/2006/table">
            <a:tbl>
              <a:tblPr firstRow="1" firstCol="1" bandRow="1"/>
              <a:tblGrid>
                <a:gridCol w="298113">
                  <a:extLst>
                    <a:ext uri="{9D8B030D-6E8A-4147-A177-3AD203B41FA5}">
                      <a16:colId xmlns:a16="http://schemas.microsoft.com/office/drawing/2014/main" val="3318395791"/>
                    </a:ext>
                  </a:extLst>
                </a:gridCol>
                <a:gridCol w="3630750">
                  <a:extLst>
                    <a:ext uri="{9D8B030D-6E8A-4147-A177-3AD203B41FA5}">
                      <a16:colId xmlns:a16="http://schemas.microsoft.com/office/drawing/2014/main" val="679324328"/>
                    </a:ext>
                  </a:extLst>
                </a:gridCol>
              </a:tblGrid>
              <a:tr h="246597">
                <a:tc rowSpan="4">
                  <a:txBody>
                    <a:bodyPr/>
                    <a:lstStyle/>
                    <a:p>
                      <a:pPr marL="71755" marR="71755" algn="ctr">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GCSE Devising Performance (C2)</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1458575">
                <a:tc vMerge="1">
                  <a:txBody>
                    <a:bodyPr/>
                    <a:lstStyle/>
                    <a:p>
                      <a:endParaRPr lang="en-GB"/>
                    </a:p>
                  </a:txBody>
                  <a:tcPr/>
                </a:tc>
                <a:tc>
                  <a:txBody>
                    <a:bodyPr/>
                    <a:lstStyle/>
                    <a:p>
                      <a:pPr algn="just"/>
                      <a:r>
                        <a:rPr lang="en-GB" sz="1100" dirty="0">
                          <a:effectLst/>
                          <a:latin typeface="Open Sans" panose="020B0606030504020204" pitchFamily="34" charset="0"/>
                          <a:ea typeface="Open Sans" panose="020B0606030504020204" pitchFamily="34" charset="0"/>
                          <a:cs typeface="Open Sans" panose="020B0606030504020204" pitchFamily="34" charset="0"/>
                        </a:rPr>
                        <a:t>Continuing from Summer Term, each individual group will have improvised and rehearsed there pieces. Understanding and evaluating the process whilst  using the specific drama terminology, vocal and physical skills taught in Autumn 1. The performance will take place within timetable promotion and submission of the devising log will follow soon after. 40% of the overall GCSE will be completed. </a:t>
                      </a:r>
                    </a:p>
                    <a:p>
                      <a:pPr algn="just"/>
                      <a:endParaRPr lang="en-GB" sz="500" dirty="0">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solidFill>
                      <a:srgbClr val="E7E6E6"/>
                    </a:solidFill>
                  </a:tcPr>
                </a:tc>
                <a:extLst>
                  <a:ext uri="{0D108BD9-81ED-4DB2-BD59-A6C34878D82A}">
                    <a16:rowId xmlns:a16="http://schemas.microsoft.com/office/drawing/2014/main" val="4278115029"/>
                  </a:ext>
                </a:extLst>
              </a:tr>
              <a:tr h="241940">
                <a:tc vMerge="1">
                  <a:txBody>
                    <a:bodyPr/>
                    <a:lstStyle/>
                    <a:p>
                      <a:pPr marL="71755" marR="71755" algn="ctr">
                        <a:lnSpc>
                          <a:spcPct val="107000"/>
                        </a:lnSpc>
                        <a:spcAft>
                          <a:spcPts val="0"/>
                        </a:spcAft>
                      </a:pPr>
                      <a:endPar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Blood Brother &amp; Live Theatre Analysis</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82231237"/>
                  </a:ext>
                </a:extLst>
              </a:tr>
              <a:tr h="133067">
                <a:tc vMerge="1">
                  <a:txBody>
                    <a:bodyPr/>
                    <a:lstStyle/>
                    <a:p>
                      <a:pPr marL="71755" marR="71755" algn="ctr">
                        <a:lnSpc>
                          <a:spcPct val="107000"/>
                        </a:lnSpc>
                        <a:spcAft>
                          <a:spcPts val="0"/>
                        </a:spcAft>
                      </a:pPr>
                      <a:endPar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rowSpan="2">
                  <a:txBody>
                    <a:bodyPr/>
                    <a:lstStyle/>
                    <a:p>
                      <a:pPr marL="0" marR="0" lvl="0" indent="0" algn="l" defTabSz="755934"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Embedding of understanding of the following: Characteristics of performance text and key terminology. Social, cultural and historical contexts in which the performance text studied is set, including the theatrical conventions of the period in which the performance text was created. How meaning is interpreted and communicated. A general awareness of stage configurations and the key roles and responsibilities of theatre makers in contemporary professional practice</a:t>
                      </a:r>
                      <a:r>
                        <a:rPr lang="en-GB" sz="1200" kern="1200" dirty="0">
                          <a:solidFill>
                            <a:schemeClr val="tx1"/>
                          </a:solidFill>
                          <a:effectLst/>
                          <a:latin typeface="+mn-lt"/>
                          <a:ea typeface="+mn-ea"/>
                          <a:cs typeface="+mn-cs"/>
                        </a:rPr>
                        <a:t>. </a:t>
                      </a:r>
                    </a:p>
                  </a:txBody>
                  <a:tcPr marL="42077" marR="42077" marT="0"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777917368"/>
                  </a:ext>
                </a:extLst>
              </a:tr>
              <a:tr h="1468527">
                <a:tc>
                  <a:txBody>
                    <a:bodyPr/>
                    <a:lstStyle/>
                    <a:p>
                      <a:pPr marL="71755" marR="71755" lvl="0" indent="0" algn="ctr" defTabSz="755934" rtl="0" eaLnBrk="1" fontAlgn="auto" latinLnBrk="0" hangingPunct="1">
                        <a:lnSpc>
                          <a:spcPct val="107000"/>
                        </a:lnSpc>
                        <a:spcBef>
                          <a:spcPts val="0"/>
                        </a:spcBef>
                        <a:spcAft>
                          <a:spcPts val="0"/>
                        </a:spcAft>
                        <a:buClrTx/>
                        <a:buSzTx/>
                        <a:buFontTx/>
                        <a:buNone/>
                        <a:tabLst/>
                        <a:defRPr/>
                      </a:pPr>
                      <a:endPar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p>
                      <a:pPr marL="71755" marR="71755" lvl="0" indent="0" algn="ctr" defTabSz="755934" rtl="0" eaLnBrk="1" fontAlgn="auto" latinLnBrk="0" hangingPunct="1">
                        <a:lnSpc>
                          <a:spcPct val="107000"/>
                        </a:lnSpc>
                        <a:spcBef>
                          <a:spcPts val="0"/>
                        </a:spcBef>
                        <a:spcAft>
                          <a:spcPts val="0"/>
                        </a:spcAft>
                        <a:buClrTx/>
                        <a:buSzTx/>
                        <a:buFontTx/>
                        <a:buNone/>
                        <a:tabLst/>
                        <a:defRPr/>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Autumn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p>
                      <a:pPr marL="71755" marR="71755" algn="ctr">
                        <a:lnSpc>
                          <a:spcPct val="107000"/>
                        </a:lnSpc>
                        <a:spcAft>
                          <a:spcPts val="0"/>
                        </a:spcAft>
                      </a:pP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vMerge="1">
                  <a:txBody>
                    <a:bodyPr/>
                    <a:lstStyle/>
                    <a:p>
                      <a:endParaRPr lang="en-US"/>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269133946"/>
                  </a:ext>
                </a:extLst>
              </a:tr>
              <a:tr h="217676">
                <a:tc rowSpan="2">
                  <a:txBody>
                    <a:bodyPr/>
                    <a:lstStyle/>
                    <a:p>
                      <a:pPr marL="71755" marR="71755" algn="ctr">
                        <a:lnSpc>
                          <a:spcPct val="107000"/>
                        </a:lnSpc>
                        <a:spcAft>
                          <a:spcPts val="0"/>
                        </a:spcAft>
                      </a:pPr>
                      <a:r>
                        <a:rPr lang="en-GB" sz="1400" b="1">
                          <a:solidFill>
                            <a:schemeClr val="bg1"/>
                          </a:solidFill>
                          <a:effectLst/>
                          <a:latin typeface="Open Sans" panose="020B0606030504020204" pitchFamily="34" charset="0"/>
                          <a:ea typeface="Open Sans" panose="020B0606030504020204" pitchFamily="34" charset="0"/>
                          <a:cs typeface="Open Sans" panose="020B0606030504020204" pitchFamily="34" charset="0"/>
                        </a:rPr>
                        <a:t>Spring Term</a:t>
                      </a:r>
                      <a:endParaRPr lang="en-GB" sz="140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400" b="1" dirty="0">
                          <a:solidFill>
                            <a:srgbClr val="FFFFFF"/>
                          </a:solidFill>
                          <a:effectLst/>
                          <a:latin typeface="Open Sans" panose="020B0606030504020204" pitchFamily="34" charset="0"/>
                          <a:ea typeface="Open Sans" panose="020B0606030504020204" pitchFamily="34" charset="0"/>
                          <a:cs typeface="Open Sans" panose="020B0606030504020204" pitchFamily="34" charset="0"/>
                        </a:rPr>
                        <a:t>Text in Practice</a:t>
                      </a:r>
                      <a:endParaRPr lang="en-GB" sz="1400" dirty="0">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2507686">
                <a:tc vMerge="1">
                  <a:txBody>
                    <a:bodyPr/>
                    <a:lstStyle/>
                    <a:p>
                      <a:endParaRPr lang="en-GB"/>
                    </a:p>
                  </a:txBody>
                  <a:tcPr/>
                </a:tc>
                <a:tc>
                  <a:txBody>
                    <a:bodyPr/>
                    <a:lstStyle/>
                    <a:p>
                      <a:r>
                        <a:rPr lang="en-GB" sz="1100" kern="1200" dirty="0">
                          <a:solidFill>
                            <a:schemeClr val="tx1"/>
                          </a:solidFill>
                          <a:effectLst/>
                          <a:latin typeface="+mn-lt"/>
                          <a:ea typeface="+mn-ea"/>
                          <a:cs typeface="+mn-cs"/>
                        </a:rPr>
                        <a:t>This unit is assessed practically. Students will learn how to contribute to text-based drama in a live theatre context for an audience. They must draw on and demonstrate a practical understanding of the subject and must develop their ability to interpret texts and create and communicate meaning. They must also realise artistic intention in text-based drama. </a:t>
                      </a:r>
                    </a:p>
                    <a:p>
                      <a:r>
                        <a:rPr lang="en-GB" sz="1100" kern="1200" dirty="0">
                          <a:solidFill>
                            <a:schemeClr val="tx1"/>
                          </a:solidFill>
                          <a:effectLst/>
                          <a:latin typeface="+mn-lt"/>
                          <a:ea typeface="+mn-ea"/>
                          <a:cs typeface="+mn-cs"/>
                        </a:rPr>
                        <a:t>Practically, you will learn how to commit dialogue to memory for 2 extended performances, either a group piece and an extended direct address monologue; they will develop the ability to interpret and sustain a character as appropriate to the demands of the performance, refine a range of vocal and physical skills and techniques and develop an appropriate performer/audience relationship</a:t>
                      </a:r>
                      <a:r>
                        <a:rPr lang="en-GB" sz="1200" kern="1200" dirty="0">
                          <a:solidFill>
                            <a:schemeClr val="tx1"/>
                          </a:solidFill>
                          <a:effectLst/>
                          <a:latin typeface="+mn-lt"/>
                          <a:ea typeface="+mn-ea"/>
                          <a:cs typeface="+mn-cs"/>
                        </a:rPr>
                        <a:t>. </a:t>
                      </a:r>
                      <a:endParaRPr lang="en-GB" sz="1200" dirty="0">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219571">
                <a:tc rowSpan="2">
                  <a:txBody>
                    <a:bodyPr/>
                    <a:lstStyle/>
                    <a:p>
                      <a:pPr marL="71755" marR="71755" algn="ctr">
                        <a:lnSpc>
                          <a:spcPct val="107000"/>
                        </a:lnSpc>
                        <a:spcAft>
                          <a:spcPts val="0"/>
                        </a:spcAft>
                      </a:pPr>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Summer Term</a:t>
                      </a:r>
                      <a:endParaRPr lang="en-GB" sz="1400" dirty="0">
                        <a:solidFill>
                          <a:schemeClr val="bg1"/>
                        </a:solidFill>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4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Written Paper Revision</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741968">
                <a:tc vMerge="1">
                  <a:txBody>
                    <a:bodyPr/>
                    <a:lstStyle/>
                    <a:p>
                      <a:endParaRPr lang="en-GB"/>
                    </a:p>
                  </a:txBody>
                  <a:tcPr/>
                </a:tc>
                <a:tc>
                  <a:txBody>
                    <a:bodyPr/>
                    <a:lstStyle/>
                    <a:p>
                      <a:pPr algn="l"/>
                      <a:r>
                        <a:rPr lang="en-GB" sz="1100" kern="1200" dirty="0">
                          <a:solidFill>
                            <a:schemeClr val="tx1"/>
                          </a:solidFill>
                          <a:effectLst/>
                          <a:latin typeface="+mn-lt"/>
                          <a:ea typeface="+mn-ea"/>
                          <a:cs typeface="+mn-cs"/>
                        </a:rPr>
                        <a:t>Students will explore and refine the characteristics of the performance text. Students will also explore and refine the social, cultural and historical contexts and how meaning is interpreted and communicated.</a:t>
                      </a:r>
                      <a:r>
                        <a:rPr lang="en-GB" sz="1100" dirty="0">
                          <a:effectLst/>
                        </a:rPr>
                        <a:t> </a:t>
                      </a:r>
                    </a:p>
                    <a:p>
                      <a:pPr algn="l"/>
                      <a:r>
                        <a:rPr lang="en-GB" sz="1100" kern="1200" dirty="0">
                          <a:solidFill>
                            <a:schemeClr val="tx1"/>
                          </a:solidFill>
                          <a:effectLst/>
                          <a:latin typeface="+mn-lt"/>
                          <a:ea typeface="+mn-ea"/>
                          <a:cs typeface="+mn-cs"/>
                        </a:rPr>
                        <a:t>Students will refine their ability to analyse and evaluate the work of live theatre makers including how the play has been interpreted in the production seen and the skills demonstrated by the performers and how successfully meaning was communicated to the audience by the performers.</a:t>
                      </a:r>
                      <a:endParaRPr lang="en-GB" sz="1100" dirty="0">
                        <a:effectLst/>
                        <a:latin typeface="Open Sans" panose="020B0606030504020204" pitchFamily="34" charset="0"/>
                        <a:ea typeface="Open Sans" panose="020B0606030504020204" pitchFamily="34" charset="0"/>
                        <a:cs typeface="Open Sans" panose="020B0606030504020204" pitchFamily="34"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4075546646"/>
              </p:ext>
            </p:extLst>
          </p:nvPr>
        </p:nvGraphicFramePr>
        <p:xfrm>
          <a:off x="28810" y="9474440"/>
          <a:ext cx="7480848" cy="1046723"/>
        </p:xfrm>
        <a:graphic>
          <a:graphicData uri="http://schemas.openxmlformats.org/drawingml/2006/table">
            <a:tbl>
              <a:tblPr firstRow="1" firstCol="1" bandRow="1"/>
              <a:tblGrid>
                <a:gridCol w="7480848">
                  <a:extLst>
                    <a:ext uri="{9D8B030D-6E8A-4147-A177-3AD203B41FA5}">
                      <a16:colId xmlns:a16="http://schemas.microsoft.com/office/drawing/2014/main" val="1337106510"/>
                    </a:ext>
                  </a:extLst>
                </a:gridCol>
              </a:tblGrid>
              <a:tr h="714356">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 </a:t>
                      </a:r>
                    </a:p>
                    <a:p>
                      <a:pPr algn="l">
                        <a:spcAft>
                          <a:spcPts val="0"/>
                        </a:spcAft>
                        <a:tabLst>
                          <a:tab pos="2865755" algn="ctr"/>
                          <a:tab pos="5731510" algn="r"/>
                        </a:tabLst>
                      </a:pPr>
                      <a:r>
                        <a:rPr lang="en-GB" sz="1200" b="0" dirty="0">
                          <a:effectLst/>
                          <a:latin typeface="Century Gothic" panose="020B0502020202020204" pitchFamily="34" charset="0"/>
                          <a:ea typeface="Calibri" panose="020F0502020204030204" pitchFamily="34" charset="0"/>
                          <a:cs typeface="Times New Roman" panose="02020603050405020304" pitchFamily="18" charset="0"/>
                        </a:rPr>
                        <a:t>In KS5 you will be able to access the Edexcel Drama and Theatre Studies A-Level. Drama and Theatre studies is broken down as Devising 40%, Text in Performance 20% and Theatre Makers in Practice 60%. You will study a range of drama works as well as, looking at the history of theatre.</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54243">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3107900736"/>
              </p:ext>
            </p:extLst>
          </p:nvPr>
        </p:nvGraphicFramePr>
        <p:xfrm>
          <a:off x="4100015" y="1121609"/>
          <a:ext cx="3359635" cy="4129240"/>
        </p:xfrm>
        <a:graphic>
          <a:graphicData uri="http://schemas.openxmlformats.org/drawingml/2006/table">
            <a:tbl>
              <a:tblPr firstRow="1" firstCol="1" bandRow="1"/>
              <a:tblGrid>
                <a:gridCol w="1231823">
                  <a:extLst>
                    <a:ext uri="{9D8B030D-6E8A-4147-A177-3AD203B41FA5}">
                      <a16:colId xmlns:a16="http://schemas.microsoft.com/office/drawing/2014/main" val="1014678090"/>
                    </a:ext>
                  </a:extLst>
                </a:gridCol>
                <a:gridCol w="2127812">
                  <a:extLst>
                    <a:ext uri="{9D8B030D-6E8A-4147-A177-3AD203B41FA5}">
                      <a16:colId xmlns:a16="http://schemas.microsoft.com/office/drawing/2014/main" val="1197002604"/>
                    </a:ext>
                  </a:extLst>
                </a:gridCol>
              </a:tblGrid>
              <a:tr h="396100">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422671">
                <a:tc>
                  <a:txBody>
                    <a:bodyPr/>
                    <a:lstStyle/>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11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862788">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a:t>
                      </a: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kern="1200" dirty="0">
                          <a:solidFill>
                            <a:schemeClr val="tx1"/>
                          </a:solidFill>
                          <a:effectLst/>
                          <a:latin typeface="+mn-lt"/>
                          <a:ea typeface="+mn-ea"/>
                          <a:cs typeface="+mn-cs"/>
                        </a:rPr>
                        <a:t>Informal multiple choice style quiz and performance of the script extract, as well as essay style questions for Live theatre analysis.  Practice GCSE questions.</a:t>
                      </a: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665820">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2</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Text in Practice Exam – Visiting Examiner – 20% of the overall GCSE.</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64482870"/>
                  </a:ext>
                </a:extLst>
              </a:tr>
              <a:tr h="756792">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3</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Practice GCSE questions on all components – </a:t>
                      </a:r>
                    </a:p>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Written Exam - 40% of the overall GCSE</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4100015" y="1555602"/>
            <a:ext cx="3359635" cy="1351460"/>
          </a:xfrm>
          <a:prstGeom prst="rect">
            <a:avLst/>
          </a:prstGeom>
          <a:solidFill>
            <a:srgbClr val="E7E6E6"/>
          </a:solidFill>
          <a:ln>
            <a:solidFill>
              <a:schemeClr val="tx1"/>
            </a:solidFill>
          </a:ln>
        </p:spPr>
        <p:txBody>
          <a:bodyPr wrap="square" rtlCol="0">
            <a:spAutoFit/>
          </a:bodyPr>
          <a:lstStyle/>
          <a:p>
            <a:pPr algn="just">
              <a:lnSpc>
                <a:spcPct val="107000"/>
              </a:lnSpc>
              <a:spcAft>
                <a:spcPts val="0"/>
              </a:spcAft>
            </a:pPr>
            <a:r>
              <a:rPr lang="en-GB" sz="1100" dirty="0">
                <a:latin typeface="Open Sans"/>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1477327493"/>
              </p:ext>
            </p:extLst>
          </p:nvPr>
        </p:nvGraphicFramePr>
        <p:xfrm>
          <a:off x="4100017" y="5367020"/>
          <a:ext cx="3359634" cy="3992718"/>
        </p:xfrm>
        <a:graphic>
          <a:graphicData uri="http://schemas.openxmlformats.org/drawingml/2006/table">
            <a:tbl>
              <a:tblPr firstRow="1" firstCol="1" bandRow="1"/>
              <a:tblGrid>
                <a:gridCol w="3359634">
                  <a:extLst>
                    <a:ext uri="{9D8B030D-6E8A-4147-A177-3AD203B41FA5}">
                      <a16:colId xmlns:a16="http://schemas.microsoft.com/office/drawing/2014/main" val="1298230933"/>
                    </a:ext>
                  </a:extLst>
                </a:gridCol>
              </a:tblGrid>
              <a:tr h="583688">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1155005">
                <a:tc>
                  <a:txBody>
                    <a:bodyPr/>
                    <a:lstStyle/>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revision is a key component of your Homework.</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77379">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876646">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100" dirty="0">
                          <a:effectLst/>
                          <a:latin typeface="Open Sans"/>
                          <a:ea typeface="Calibri" panose="020F0502020204030204" pitchFamily="34" charset="0"/>
                          <a:cs typeface="Times New Roman" panose="02020603050405020304" pitchFamily="18" charset="0"/>
                        </a:rPr>
                        <a:t>LAMDA – Acting (lessons available) </a:t>
                      </a: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8855CB-CBDF-472C-94D1-589247F82F9B}">
  <ds:schemaRefs>
    <ds:schemaRef ds:uri="http://schemas.microsoft.com/sharepoint/v3/contenttype/forms"/>
  </ds:schemaRefs>
</ds:datastoreItem>
</file>

<file path=customXml/itemProps2.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1296</TotalTime>
  <Words>725</Words>
  <Application>Microsoft Office PowerPoint</Application>
  <PresentationFormat>Custom</PresentationFormat>
  <Paragraphs>43</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Century Gothic</vt:lpstr>
      <vt:lpstr>Open Sans</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19</cp:revision>
  <dcterms:created xsi:type="dcterms:W3CDTF">2023-06-08T13:25:16Z</dcterms:created>
  <dcterms:modified xsi:type="dcterms:W3CDTF">2024-06-11T08:59:14Z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