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7559675"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p:scale>
          <a:sx n="90" d="100"/>
          <a:sy n="90" d="100"/>
        </p:scale>
        <p:origin x="128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133720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64943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455063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82070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977335D-26A5-45D7-AF04-C419258551B6}" type="datetimeFigureOut">
              <a:rPr lang="en-GB" smtClean="0"/>
              <a:t>11/06/2024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633579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977335D-26A5-45D7-AF04-C419258551B6}" type="datetimeFigureOut">
              <a:rPr lang="en-GB" smtClean="0"/>
              <a:t>11/06/2024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379693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77335D-26A5-45D7-AF04-C419258551B6}" type="datetimeFigureOut">
              <a:rPr lang="en-GB" smtClean="0"/>
              <a:t>11/06/2024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10752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553968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526101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98478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573377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6977335D-26A5-45D7-AF04-C419258551B6}" type="datetimeFigureOut">
              <a:rPr lang="en-GB" smtClean="0"/>
              <a:t>11/06/2024</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3BC212DB-5EF3-4827-AA4B-B6886FE01E87}" type="slidenum">
              <a:rPr lang="en-GB" smtClean="0"/>
              <a:t>‹#›</a:t>
            </a:fld>
            <a:endParaRPr lang="en-GB"/>
          </a:p>
        </p:txBody>
      </p:sp>
    </p:spTree>
    <p:extLst>
      <p:ext uri="{BB962C8B-B14F-4D97-AF65-F5344CB8AC3E}">
        <p14:creationId xmlns:p14="http://schemas.microsoft.com/office/powerpoint/2010/main" val="41938136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0EEADF98-DE76-4A8D-A94C-873C0644EC9F}"/>
              </a:ext>
            </a:extLst>
          </p:cNvPr>
          <p:cNvGraphicFramePr>
            <a:graphicFrameLocks noGrp="1"/>
          </p:cNvGraphicFramePr>
          <p:nvPr>
            <p:extLst>
              <p:ext uri="{D42A27DB-BD31-4B8C-83A1-F6EECF244321}">
                <p14:modId xmlns:p14="http://schemas.microsoft.com/office/powerpoint/2010/main" val="1126790842"/>
              </p:ext>
            </p:extLst>
          </p:nvPr>
        </p:nvGraphicFramePr>
        <p:xfrm>
          <a:off x="100023" y="71783"/>
          <a:ext cx="7359625" cy="985936"/>
        </p:xfrm>
        <a:graphic>
          <a:graphicData uri="http://schemas.openxmlformats.org/drawingml/2006/table">
            <a:tbl>
              <a:tblPr firstRow="1" firstCol="1" bandRow="1"/>
              <a:tblGrid>
                <a:gridCol w="7359625">
                  <a:extLst>
                    <a:ext uri="{9D8B030D-6E8A-4147-A177-3AD203B41FA5}">
                      <a16:colId xmlns:a16="http://schemas.microsoft.com/office/drawing/2014/main" val="3741944580"/>
                    </a:ext>
                  </a:extLst>
                </a:gridCol>
              </a:tblGrid>
              <a:tr h="272455">
                <a:tc>
                  <a:txBody>
                    <a:bodyPr/>
                    <a:lstStyle/>
                    <a:p>
                      <a:pPr>
                        <a:spcAft>
                          <a:spcPts val="0"/>
                        </a:spcAft>
                        <a:tabLst>
                          <a:tab pos="2865755" algn="ctr"/>
                          <a:tab pos="5731510" algn="r"/>
                        </a:tabLst>
                      </a:pPr>
                      <a:r>
                        <a:rPr lang="en-GB" sz="2000" b="1"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Drama @ WBS Year 9 Roadmap</a:t>
                      </a:r>
                      <a:endParaRPr lang="en-GB" sz="1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848180503"/>
                  </a:ext>
                </a:extLst>
              </a:tr>
              <a:tr h="681136">
                <a:tc>
                  <a:txBody>
                    <a:bodyPr/>
                    <a:lstStyle/>
                    <a:p>
                      <a:pPr algn="just">
                        <a:spcAft>
                          <a:spcPts val="0"/>
                        </a:spcAft>
                        <a:tabLst>
                          <a:tab pos="2865755" algn="ctr"/>
                          <a:tab pos="5731510" algn="r"/>
                        </a:tabLst>
                      </a:pPr>
                      <a:r>
                        <a:rPr lang="en-GB" sz="1000" b="1" i="0" dirty="0">
                          <a:effectLst/>
                          <a:latin typeface="Century Gothic" panose="020B0502020202020204" pitchFamily="34" charset="0"/>
                          <a:ea typeface="Calibri" panose="020F0502020204030204" pitchFamily="34" charset="0"/>
                          <a:cs typeface="Times New Roman" panose="02020603050405020304" pitchFamily="18" charset="0"/>
                        </a:rPr>
                        <a:t>Subject Aim:</a:t>
                      </a:r>
                      <a:r>
                        <a:rPr lang="en-GB" sz="1100" b="1" i="0" dirty="0">
                          <a:effectLst/>
                          <a:latin typeface="Century Gothic" panose="020B0502020202020204" pitchFamily="34" charset="0"/>
                          <a:ea typeface="Calibri" panose="020F0502020204030204" pitchFamily="34" charset="0"/>
                          <a:cs typeface="Times New Roman" panose="02020603050405020304" pitchFamily="18" charset="0"/>
                        </a:rPr>
                        <a:t> </a:t>
                      </a:r>
                      <a:r>
                        <a:rPr lang="en-GB" sz="1100" b="0" i="0" dirty="0">
                          <a:effectLst/>
                          <a:latin typeface="Century Gothic" panose="020B0502020202020204" pitchFamily="34" charset="0"/>
                          <a:ea typeface="Calibri" panose="020F0502020204030204" pitchFamily="34" charset="0"/>
                          <a:cs typeface="Times New Roman" panose="02020603050405020304" pitchFamily="18" charset="0"/>
                        </a:rPr>
                        <a:t>In year 9 we will continue to develop our drama knowledge as well as key vocal and physical skills</a:t>
                      </a:r>
                      <a:r>
                        <a:rPr lang="en-GB" sz="1100" b="1" i="0" dirty="0">
                          <a:effectLst/>
                          <a:latin typeface="Century Gothic" panose="020B0502020202020204" pitchFamily="34" charset="0"/>
                          <a:ea typeface="Calibri" panose="020F0502020204030204" pitchFamily="34" charset="0"/>
                          <a:cs typeface="Times New Roman" panose="02020603050405020304" pitchFamily="18" charset="0"/>
                        </a:rPr>
                        <a:t>. </a:t>
                      </a:r>
                      <a:r>
                        <a:rPr lang="en-GB" sz="1100" b="0" i="0" dirty="0">
                          <a:effectLst/>
                          <a:latin typeface="Century Gothic" panose="020B0502020202020204" pitchFamily="34" charset="0"/>
                          <a:ea typeface="Calibri" panose="020F0502020204030204" pitchFamily="34" charset="0"/>
                          <a:cs typeface="Times New Roman" panose="02020603050405020304" pitchFamily="18" charset="0"/>
                        </a:rPr>
                        <a:t>You will build a strong foundation in script work understanding character and the importance of context and devising all whilst using and developing the key drama skills. This solid foundation then forms the basis for GCSE. </a:t>
                      </a:r>
                      <a:endParaRPr lang="en-GB" sz="1000" b="0" i="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533898553"/>
                  </a:ext>
                </a:extLst>
              </a:tr>
            </a:tbl>
          </a:graphicData>
        </a:graphic>
      </p:graphicFrame>
      <p:graphicFrame>
        <p:nvGraphicFramePr>
          <p:cNvPr id="6" name="Table 5">
            <a:extLst>
              <a:ext uri="{FF2B5EF4-FFF2-40B4-BE49-F238E27FC236}">
                <a16:creationId xmlns:a16="http://schemas.microsoft.com/office/drawing/2014/main" id="{8D5A2189-FFA0-430D-96F9-2F1F048C957C}"/>
              </a:ext>
            </a:extLst>
          </p:cNvPr>
          <p:cNvGraphicFramePr>
            <a:graphicFrameLocks noGrp="1"/>
          </p:cNvGraphicFramePr>
          <p:nvPr>
            <p:extLst>
              <p:ext uri="{D42A27DB-BD31-4B8C-83A1-F6EECF244321}">
                <p14:modId xmlns:p14="http://schemas.microsoft.com/office/powerpoint/2010/main" val="3848132737"/>
              </p:ext>
            </p:extLst>
          </p:nvPr>
        </p:nvGraphicFramePr>
        <p:xfrm>
          <a:off x="100024" y="1102660"/>
          <a:ext cx="4089203" cy="8787299"/>
        </p:xfrm>
        <a:graphic>
          <a:graphicData uri="http://schemas.openxmlformats.org/drawingml/2006/table">
            <a:tbl>
              <a:tblPr firstRow="1" firstCol="1" bandRow="1"/>
              <a:tblGrid>
                <a:gridCol w="431047">
                  <a:extLst>
                    <a:ext uri="{9D8B030D-6E8A-4147-A177-3AD203B41FA5}">
                      <a16:colId xmlns:a16="http://schemas.microsoft.com/office/drawing/2014/main" val="3318395791"/>
                    </a:ext>
                  </a:extLst>
                </a:gridCol>
                <a:gridCol w="3658156">
                  <a:extLst>
                    <a:ext uri="{9D8B030D-6E8A-4147-A177-3AD203B41FA5}">
                      <a16:colId xmlns:a16="http://schemas.microsoft.com/office/drawing/2014/main" val="679324328"/>
                    </a:ext>
                  </a:extLst>
                </a:gridCol>
              </a:tblGrid>
              <a:tr h="348778">
                <a:tc rowSpan="2">
                  <a:txBody>
                    <a:bodyPr/>
                    <a:lstStyle/>
                    <a:p>
                      <a:pPr marL="71755" marR="71755" algn="ctr">
                        <a:lnSpc>
                          <a:spcPct val="107000"/>
                        </a:lnSpc>
                        <a:spcAft>
                          <a:spcPts val="0"/>
                        </a:spcAft>
                      </a:pPr>
                      <a:r>
                        <a:rPr lang="en-GB" sz="1200" b="1" dirty="0">
                          <a:solidFill>
                            <a:schemeClr val="bg1"/>
                          </a:solidFill>
                          <a:effectLst/>
                          <a:latin typeface="Calibri" panose="020F0502020204030204" pitchFamily="34" charset="0"/>
                          <a:cs typeface="Times New Roman" panose="02020603050405020304" pitchFamily="18" charset="0"/>
                        </a:rPr>
                        <a:t>TTP</a:t>
                      </a: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Hamilton / Monologue that Song</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540946134"/>
                  </a:ext>
                </a:extLst>
              </a:tr>
              <a:tr h="828375">
                <a:tc vMerge="1">
                  <a:txBody>
                    <a:bodyPr/>
                    <a:lstStyle/>
                    <a:p>
                      <a:pPr marL="71755" marR="71755" algn="ctr">
                        <a:lnSpc>
                          <a:spcPct val="107000"/>
                        </a:lnSpc>
                        <a:spcAft>
                          <a:spcPts val="0"/>
                        </a:spcAft>
                      </a:pPr>
                      <a:r>
                        <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TTP</a:t>
                      </a: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Looking at Hamilton the musical and its key themes and characters, you will take a song from Hamilton and take out its musicality and structure to turn it into a monologue or duologue. </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042482470"/>
                  </a:ext>
                </a:extLst>
              </a:tr>
              <a:tr h="422236">
                <a:tc rowSpan="2">
                  <a:txBody>
                    <a:bodyPr/>
                    <a:lstStyle/>
                    <a:p>
                      <a:pPr marL="71755" marR="71755" algn="ctr">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Autumn Term</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dirty="0">
                          <a:solidFill>
                            <a:srgbClr val="FFFFFF"/>
                          </a:solidFill>
                          <a:effectLst/>
                          <a:latin typeface="Open Sans"/>
                          <a:ea typeface="Calibri" panose="020F0502020204030204" pitchFamily="34" charset="0"/>
                          <a:cs typeface="Times New Roman" panose="02020603050405020304" pitchFamily="18" charset="0"/>
                        </a:rPr>
                        <a:t>Introduction to Drama Practitioners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57800851"/>
                  </a:ext>
                </a:extLst>
              </a:tr>
              <a:tr h="2037602">
                <a:tc vMerge="1">
                  <a:txBody>
                    <a:bodyPr/>
                    <a:lstStyle/>
                    <a:p>
                      <a:endParaRPr lang="en-GB"/>
                    </a:p>
                  </a:txBody>
                  <a:tcPr>
                    <a:lnT w="12700" cap="flat" cmpd="sng" algn="ctr">
                      <a:solidFill>
                        <a:srgbClr val="000000"/>
                      </a:solidFill>
                      <a:prstDash val="solid"/>
                      <a:round/>
                      <a:headEnd type="none" w="med" len="med"/>
                      <a:tailEnd type="none" w="med" len="med"/>
                    </a:lnT>
                  </a:tcPr>
                </a:tc>
                <a:tc>
                  <a:txBody>
                    <a:bodyPr/>
                    <a:lstStyle/>
                    <a:p>
                      <a:pPr algn="just"/>
                      <a:r>
                        <a:rPr lang="en-GB" sz="1200" dirty="0">
                          <a:effectLst/>
                          <a:latin typeface="Calibri" panose="020F0502020204030204" pitchFamily="34" charset="0"/>
                          <a:ea typeface="Times New Roman" panose="02020603050405020304" pitchFamily="18" charset="0"/>
                          <a:cs typeface="Times New Roman" panose="02020603050405020304" pitchFamily="18" charset="0"/>
                        </a:rPr>
                        <a:t>In this module, students will embark on a captivating journey through the world of drama practitioners. From Stanislavski to Brecht, they will explore the ground breaking techniques and philosophies that have shaped modern theatre. </a:t>
                      </a:r>
                    </a:p>
                    <a:p>
                      <a:pPr algn="just"/>
                      <a:endParaRPr lang="en-GB" sz="5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r>
                        <a:rPr lang="en-GB" sz="1200" dirty="0">
                          <a:effectLst/>
                          <a:latin typeface="Calibri" panose="020F0502020204030204" pitchFamily="34" charset="0"/>
                          <a:ea typeface="Times New Roman" panose="02020603050405020304" pitchFamily="18" charset="0"/>
                          <a:cs typeface="Times New Roman" panose="02020603050405020304" pitchFamily="18" charset="0"/>
                        </a:rPr>
                        <a:t>Through interactive discussions, workshops, and performances, students will gain insight into how these influential figures revolutionised the art of acting and storytelling, inspiring them to unleash their creativity and artistic expression on stage</a:t>
                      </a:r>
                    </a:p>
                  </a:txBody>
                  <a:tcPr marL="42077" marR="42077" marT="0" marB="0" anchor="ctr">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78115029"/>
                  </a:ext>
                </a:extLst>
              </a:tr>
              <a:tr h="225247">
                <a:tc rowSpan="2">
                  <a:txBody>
                    <a:bodyPr/>
                    <a:lstStyle/>
                    <a:p>
                      <a:pPr marL="71755" marR="71755" algn="ctr">
                        <a:lnSpc>
                          <a:spcPct val="107000"/>
                        </a:lnSpc>
                        <a:spcAft>
                          <a:spcPts val="0"/>
                        </a:spcAft>
                      </a:pPr>
                      <a:r>
                        <a:rPr lang="en-GB" sz="1200" b="1">
                          <a:solidFill>
                            <a:schemeClr val="bg1"/>
                          </a:solidFill>
                          <a:effectLst/>
                          <a:latin typeface="Open Sans"/>
                          <a:ea typeface="Calibri" panose="020F0502020204030204" pitchFamily="34" charset="0"/>
                          <a:cs typeface="Times New Roman" panose="02020603050405020304" pitchFamily="18" charset="0"/>
                        </a:rPr>
                        <a:t>Spring Term</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dirty="0">
                          <a:solidFill>
                            <a:srgbClr val="FFFFFF"/>
                          </a:solidFill>
                          <a:effectLst/>
                          <a:latin typeface="Open Sans"/>
                          <a:ea typeface="Calibri" panose="020F0502020204030204" pitchFamily="34" charset="0"/>
                          <a:cs typeface="Times New Roman" panose="02020603050405020304" pitchFamily="18" charset="0"/>
                        </a:rPr>
                        <a:t>Short Scene Study</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803662607"/>
                  </a:ext>
                </a:extLst>
              </a:tr>
              <a:tr h="2679448">
                <a:tc vMerge="1">
                  <a:txBody>
                    <a:bodyPr/>
                    <a:lstStyle/>
                    <a:p>
                      <a:endParaRPr lang="en-GB"/>
                    </a:p>
                  </a:txBody>
                  <a:tcPr/>
                </a:tc>
                <a:tc>
                  <a:txBody>
                    <a:bodyPr/>
                    <a:lstStyle/>
                    <a:p>
                      <a:r>
                        <a:rPr lang="en-GB" sz="1200" kern="1200" dirty="0">
                          <a:solidFill>
                            <a:schemeClr val="tx1"/>
                          </a:solidFill>
                          <a:effectLst/>
                          <a:latin typeface="+mn-lt"/>
                          <a:ea typeface="+mn-ea"/>
                          <a:cs typeface="+mn-cs"/>
                        </a:rPr>
                        <a:t>You will choose a scene that allows students to explore key theatrical elements like character development, dialogue, and staging. </a:t>
                      </a:r>
                    </a:p>
                    <a:p>
                      <a:endParaRPr lang="en-GB" sz="5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We will focus on a scene with strong emotional beats and clear conflict, such as a heated argument or a critical turning point in the plot. </a:t>
                      </a:r>
                    </a:p>
                    <a:p>
                      <a:endParaRPr lang="en-GB" sz="5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Students will analysis the characters' objectives, the subtext behind their words, and how the scene contributes to the overall narrative. This topic will enhance their understanding of dramatic structure, the importance of character interaction, and the impact of performance choices.</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86136592"/>
                  </a:ext>
                </a:extLst>
              </a:tr>
              <a:tr h="393247">
                <a:tc rowSpan="2">
                  <a:txBody>
                    <a:bodyPr/>
                    <a:lstStyle/>
                    <a:p>
                      <a:pPr marL="71755" marR="71755" algn="ctr">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Summer Term</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r>
                        <a:rPr lang="en-GB" sz="1200" b="1" dirty="0">
                          <a:solidFill>
                            <a:srgbClr val="FFFFFF"/>
                          </a:solidFill>
                          <a:effectLst/>
                          <a:latin typeface="Open Sans"/>
                          <a:ea typeface="Times New Roman" panose="02020603050405020304" pitchFamily="18" charset="0"/>
                          <a:cs typeface="Times New Roman" panose="02020603050405020304" pitchFamily="18" charset="0"/>
                        </a:rPr>
                        <a:t>Introduction to Blood Brothers</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753301421"/>
                  </a:ext>
                </a:extLst>
              </a:tr>
              <a:tr h="1852366">
                <a:tc vMerge="1">
                  <a:txBody>
                    <a:bodyPr/>
                    <a:lstStyle/>
                    <a:p>
                      <a:endParaRPr lang="en-GB"/>
                    </a:p>
                  </a:txBody>
                  <a:tcPr/>
                </a:tc>
                <a:tc>
                  <a:txBody>
                    <a:bodyPr/>
                    <a:lstStyle/>
                    <a:p>
                      <a:pPr algn="just"/>
                      <a:r>
                        <a:rPr lang="en-GB" sz="1200" dirty="0">
                          <a:effectLst/>
                          <a:latin typeface="+mn-lt"/>
                          <a:ea typeface="Times New Roman" panose="02020603050405020304" pitchFamily="18" charset="0"/>
                          <a:cs typeface="Times New Roman" panose="02020603050405020304" pitchFamily="18" charset="0"/>
                        </a:rPr>
                        <a:t>Blood Brothers" is a captivating musical that tells the story of twin brothers separated at birth, growing up in different social classes and eventually becoming best friends, unaware of their true relationship. The play explores themes of fate, friendship, and the impact of socioeconomic differences. </a:t>
                      </a:r>
                    </a:p>
                    <a:p>
                      <a:pPr algn="just"/>
                      <a:endParaRPr lang="en-GB" sz="1200" dirty="0">
                        <a:effectLst/>
                        <a:latin typeface="+mn-lt"/>
                        <a:ea typeface="Times New Roman" panose="02020603050405020304" pitchFamily="18" charset="0"/>
                        <a:cs typeface="Times New Roman" panose="02020603050405020304" pitchFamily="18" charset="0"/>
                      </a:endParaRPr>
                    </a:p>
                    <a:p>
                      <a:pPr algn="just"/>
                      <a:r>
                        <a:rPr lang="en-GB" sz="1200" dirty="0">
                          <a:effectLst/>
                          <a:latin typeface="+mn-lt"/>
                          <a:ea typeface="Times New Roman" panose="02020603050405020304" pitchFamily="18" charset="0"/>
                          <a:cs typeface="Times New Roman" panose="02020603050405020304" pitchFamily="18" charset="0"/>
                        </a:rPr>
                        <a:t>With its dramatic twists and emotional depth, "Blood Brothers" offers a powerful experience perfect for engaging Year 9 students in the world of theatre.</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47698400"/>
                  </a:ext>
                </a:extLst>
              </a:tr>
            </a:tbl>
          </a:graphicData>
        </a:graphic>
      </p:graphicFrame>
      <p:graphicFrame>
        <p:nvGraphicFramePr>
          <p:cNvPr id="7" name="Table 6">
            <a:extLst>
              <a:ext uri="{FF2B5EF4-FFF2-40B4-BE49-F238E27FC236}">
                <a16:creationId xmlns:a16="http://schemas.microsoft.com/office/drawing/2014/main" id="{9F787AC4-1E92-4281-92EF-B7AA9B1506ED}"/>
              </a:ext>
            </a:extLst>
          </p:cNvPr>
          <p:cNvGraphicFramePr>
            <a:graphicFrameLocks noGrp="1"/>
          </p:cNvGraphicFramePr>
          <p:nvPr>
            <p:extLst>
              <p:ext uri="{D42A27DB-BD31-4B8C-83A1-F6EECF244321}">
                <p14:modId xmlns:p14="http://schemas.microsoft.com/office/powerpoint/2010/main" val="1006646587"/>
              </p:ext>
            </p:extLst>
          </p:nvPr>
        </p:nvGraphicFramePr>
        <p:xfrm>
          <a:off x="89460" y="9944713"/>
          <a:ext cx="7364781" cy="701770"/>
        </p:xfrm>
        <a:graphic>
          <a:graphicData uri="http://schemas.openxmlformats.org/drawingml/2006/table">
            <a:tbl>
              <a:tblPr firstRow="1" firstCol="1" bandRow="1"/>
              <a:tblGrid>
                <a:gridCol w="7364781">
                  <a:extLst>
                    <a:ext uri="{9D8B030D-6E8A-4147-A177-3AD203B41FA5}">
                      <a16:colId xmlns:a16="http://schemas.microsoft.com/office/drawing/2014/main" val="1337106510"/>
                    </a:ext>
                  </a:extLst>
                </a:gridCol>
              </a:tblGrid>
              <a:tr h="701770">
                <a:tc>
                  <a:txBody>
                    <a:bodyPr/>
                    <a:lstStyle/>
                    <a:p>
                      <a:pPr marL="0" marR="0" lvl="0" indent="0" algn="l" defTabSz="755934" rtl="0" eaLnBrk="1" fontAlgn="auto" latinLnBrk="0" hangingPunct="1">
                        <a:lnSpc>
                          <a:spcPct val="100000"/>
                        </a:lnSpc>
                        <a:spcBef>
                          <a:spcPts val="0"/>
                        </a:spcBef>
                        <a:spcAft>
                          <a:spcPts val="0"/>
                        </a:spcAft>
                        <a:buClrTx/>
                        <a:buSzTx/>
                        <a:buFontTx/>
                        <a:buNone/>
                        <a:tabLst>
                          <a:tab pos="2865755" algn="ctr"/>
                          <a:tab pos="5731510" algn="r"/>
                        </a:tabLst>
                        <a:defRPr/>
                      </a:pPr>
                      <a:r>
                        <a:rPr lang="en-GB" sz="1100" b="1" dirty="0">
                          <a:effectLst/>
                          <a:latin typeface="Century Gothic" panose="020B0502020202020204" pitchFamily="34" charset="0"/>
                          <a:ea typeface="Calibri" panose="020F0502020204030204" pitchFamily="34" charset="0"/>
                          <a:cs typeface="Times New Roman" panose="02020603050405020304" pitchFamily="18" charset="0"/>
                        </a:rPr>
                        <a:t>Where Next?</a:t>
                      </a:r>
                    </a:p>
                    <a:p>
                      <a:pPr algn="l">
                        <a:spcAft>
                          <a:spcPts val="0"/>
                        </a:spcAft>
                        <a:tabLst>
                          <a:tab pos="2865755" algn="ctr"/>
                          <a:tab pos="5731510" algn="r"/>
                        </a:tabLst>
                      </a:pPr>
                      <a:r>
                        <a:rPr lang="en-GB" sz="1100" b="0" dirty="0">
                          <a:effectLst/>
                          <a:latin typeface="Century Gothic" panose="020B0502020202020204" pitchFamily="34" charset="0"/>
                          <a:ea typeface="Calibri" panose="020F0502020204030204" pitchFamily="34" charset="0"/>
                          <a:cs typeface="Times New Roman" panose="02020603050405020304" pitchFamily="18" charset="0"/>
                        </a:rPr>
                        <a:t>In year 10, Drama is an option subject. You will continue to develop your devising (40%) Script work (20%) and live theatre and play analysis (40%) . You will develop your vocal and physical skills to become a well rounded performer or look at the technical aspects of a designer</a:t>
                      </a:r>
                    </a:p>
                  </a:txBody>
                  <a:tcPr marL="60748" marR="60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68584958"/>
                  </a:ext>
                </a:extLst>
              </a:tr>
            </a:tbl>
          </a:graphicData>
        </a:graphic>
      </p:graphicFrame>
      <p:graphicFrame>
        <p:nvGraphicFramePr>
          <p:cNvPr id="8" name="Table 7">
            <a:extLst>
              <a:ext uri="{FF2B5EF4-FFF2-40B4-BE49-F238E27FC236}">
                <a16:creationId xmlns:a16="http://schemas.microsoft.com/office/drawing/2014/main" id="{86971E56-6C16-4339-A4D6-9DD7CF7AB770}"/>
              </a:ext>
            </a:extLst>
          </p:cNvPr>
          <p:cNvGraphicFramePr>
            <a:graphicFrameLocks noGrp="1"/>
          </p:cNvGraphicFramePr>
          <p:nvPr>
            <p:extLst>
              <p:ext uri="{D42A27DB-BD31-4B8C-83A1-F6EECF244321}">
                <p14:modId xmlns:p14="http://schemas.microsoft.com/office/powerpoint/2010/main" val="1048444980"/>
              </p:ext>
            </p:extLst>
          </p:nvPr>
        </p:nvGraphicFramePr>
        <p:xfrm>
          <a:off x="4279512" y="1104785"/>
          <a:ext cx="3164096" cy="4174684"/>
        </p:xfrm>
        <a:graphic>
          <a:graphicData uri="http://schemas.openxmlformats.org/drawingml/2006/table">
            <a:tbl>
              <a:tblPr firstRow="1" firstCol="1" bandRow="1"/>
              <a:tblGrid>
                <a:gridCol w="1230342">
                  <a:extLst>
                    <a:ext uri="{9D8B030D-6E8A-4147-A177-3AD203B41FA5}">
                      <a16:colId xmlns:a16="http://schemas.microsoft.com/office/drawing/2014/main" val="1014678090"/>
                    </a:ext>
                  </a:extLst>
                </a:gridCol>
                <a:gridCol w="1933754">
                  <a:extLst>
                    <a:ext uri="{9D8B030D-6E8A-4147-A177-3AD203B41FA5}">
                      <a16:colId xmlns:a16="http://schemas.microsoft.com/office/drawing/2014/main" val="1197002604"/>
                    </a:ext>
                  </a:extLst>
                </a:gridCol>
              </a:tblGrid>
              <a:tr h="479841">
                <a:tc>
                  <a:txBody>
                    <a:bodyPr/>
                    <a:lstStyle/>
                    <a:p>
                      <a:pPr algn="just">
                        <a:lnSpc>
                          <a:spcPct val="107000"/>
                        </a:lnSpc>
                        <a:spcAft>
                          <a:spcPts val="0"/>
                        </a:spcAft>
                      </a:pPr>
                      <a:r>
                        <a:rPr lang="en-GB" sz="1100" b="1" dirty="0">
                          <a:solidFill>
                            <a:schemeClr val="bg1"/>
                          </a:solidFill>
                          <a:effectLst/>
                          <a:latin typeface="Open Sans"/>
                          <a:ea typeface="Calibri" panose="020F0502020204030204" pitchFamily="34" charset="0"/>
                          <a:cs typeface="Times New Roman" panose="02020603050405020304" pitchFamily="18" charset="0"/>
                        </a:rPr>
                        <a:t>Assessment</a:t>
                      </a:r>
                      <a:endParaRPr lang="en-GB" sz="110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solidFill>
                      <a:srgbClr val="002060"/>
                    </a:solidFill>
                  </a:tcPr>
                </a:tc>
                <a:tc>
                  <a:txBody>
                    <a:bodyPr/>
                    <a:lstStyle/>
                    <a:p>
                      <a:endParaRPr lang="en-GB" sz="2000" dirty="0">
                        <a:latin typeface="Open Sans"/>
                      </a:endParaRPr>
                    </a:p>
                  </a:txBody>
                  <a:tcPr marL="49223" marR="49223" marT="24612" marB="24612">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524476938"/>
                  </a:ext>
                </a:extLst>
              </a:tr>
              <a:tr h="1837089">
                <a:tc>
                  <a:txBody>
                    <a:bodyPr/>
                    <a:lstStyle/>
                    <a:p>
                      <a:pPr algn="just">
                        <a:lnSpc>
                          <a:spcPct val="107000"/>
                        </a:lnSpc>
                        <a:spcAft>
                          <a:spcPts val="0"/>
                        </a:spcAft>
                      </a:pPr>
                      <a:endParaRPr lang="en-GB" sz="10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7E6E6"/>
                    </a:solidFill>
                  </a:tcPr>
                </a:tc>
                <a:tc>
                  <a:txBody>
                    <a:bodyPr/>
                    <a:lstStyle/>
                    <a:p>
                      <a:endParaRPr lang="en-GB" sz="1000">
                        <a:latin typeface="Open Sans"/>
                      </a:endParaRPr>
                    </a:p>
                  </a:txBody>
                  <a:tcPr marL="49223" marR="49223" marT="24612" marB="24612">
                    <a:lnL w="12700" cap="flat" cmpd="sng" algn="ctr">
                      <a:noFill/>
                      <a:prstDash val="solid"/>
                      <a:round/>
                      <a:headEnd type="none" w="med" len="med"/>
                      <a:tailEnd type="none" w="med" len="med"/>
                    </a:lnL>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30082869"/>
                  </a:ext>
                </a:extLst>
              </a:tr>
              <a:tr h="701570">
                <a:tc>
                  <a:txBody>
                    <a:bodyPr/>
                    <a:lstStyle/>
                    <a:p>
                      <a:pPr algn="just">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Key Assessment 1a</a:t>
                      </a: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Presentation of the Practitioner of there choice through script work and PowerPoint. </a:t>
                      </a:r>
                    </a:p>
                  </a:txBody>
                  <a:tcPr marL="36917" marR="36917"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935304973"/>
                  </a:ext>
                </a:extLst>
              </a:tr>
              <a:tr h="658145">
                <a:tc>
                  <a:txBody>
                    <a:bodyPr/>
                    <a:lstStyle/>
                    <a:p>
                      <a:pPr algn="just">
                        <a:lnSpc>
                          <a:spcPct val="107000"/>
                        </a:lnSpc>
                        <a:spcAft>
                          <a:spcPts val="0"/>
                        </a:spcAft>
                      </a:pPr>
                      <a:r>
                        <a:rPr lang="en-GB" sz="1200">
                          <a:effectLst/>
                          <a:latin typeface="Open Sans"/>
                          <a:ea typeface="Calibri" panose="020F0502020204030204" pitchFamily="34" charset="0"/>
                          <a:cs typeface="Times New Roman" panose="02020603050405020304" pitchFamily="18" charset="0"/>
                        </a:rPr>
                        <a:t>Key Assessment 2a</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Performance of a duologue, trio or group scene. </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918771789"/>
                  </a:ext>
                </a:extLst>
              </a:tr>
              <a:tr h="431195">
                <a:tc>
                  <a:txBody>
                    <a:bodyPr/>
                    <a:lstStyle/>
                    <a:p>
                      <a:pPr algn="just">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Key Assessment 3</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Performance of a scene from Blood Brothers </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3570644434"/>
                  </a:ext>
                </a:extLst>
              </a:tr>
            </a:tbl>
          </a:graphicData>
        </a:graphic>
      </p:graphicFrame>
      <p:sp>
        <p:nvSpPr>
          <p:cNvPr id="9" name="TextBox 8">
            <a:extLst>
              <a:ext uri="{FF2B5EF4-FFF2-40B4-BE49-F238E27FC236}">
                <a16:creationId xmlns:a16="http://schemas.microsoft.com/office/drawing/2014/main" id="{D110241F-5720-43EE-95B9-A1033BEADAA5}"/>
              </a:ext>
            </a:extLst>
          </p:cNvPr>
          <p:cNvSpPr txBox="1"/>
          <p:nvPr/>
        </p:nvSpPr>
        <p:spPr>
          <a:xfrm>
            <a:off x="4295553" y="1567586"/>
            <a:ext cx="3148055" cy="1833387"/>
          </a:xfrm>
          <a:prstGeom prst="rect">
            <a:avLst/>
          </a:prstGeom>
          <a:solidFill>
            <a:srgbClr val="E7E6E6"/>
          </a:solidFill>
          <a:ln>
            <a:solidFill>
              <a:schemeClr val="tx1"/>
            </a:solidFill>
          </a:ln>
        </p:spPr>
        <p:txBody>
          <a:bodyPr wrap="square" rtlCol="0">
            <a:spAutoFit/>
          </a:bodyPr>
          <a:lstStyle/>
          <a:p>
            <a:pPr algn="just">
              <a:lnSpc>
                <a:spcPct val="107000"/>
              </a:lnSpc>
              <a:spcAft>
                <a:spcPts val="0"/>
              </a:spcAft>
            </a:pPr>
            <a:r>
              <a:rPr lang="en-GB" sz="1200" dirty="0">
                <a:latin typeface="Open Sans"/>
                <a:ea typeface="Calibri" panose="020F0502020204030204" pitchFamily="34" charset="0"/>
                <a:cs typeface="Times New Roman" panose="02020603050405020304" pitchFamily="18" charset="0"/>
              </a:rPr>
              <a:t>Assessments will be performance based, using the skills and techniques learnt in each individual topic. In addition to this, individual evaluations on there performances undertaken will be assessed, in order for drama terminology to be embedded and understood throughout the year.</a:t>
            </a:r>
          </a:p>
          <a:p>
            <a:pPr algn="just">
              <a:lnSpc>
                <a:spcPct val="107000"/>
              </a:lnSpc>
              <a:spcAft>
                <a:spcPts val="0"/>
              </a:spcAft>
            </a:pPr>
            <a:endParaRPr lang="en-GB" sz="1050" dirty="0">
              <a:latin typeface="Open Sans"/>
              <a:ea typeface="Calibri" panose="020F0502020204030204" pitchFamily="34"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08E56AD8-CDE8-48A1-A0F2-8F71D7CDED20}"/>
              </a:ext>
            </a:extLst>
          </p:cNvPr>
          <p:cNvGraphicFramePr>
            <a:graphicFrameLocks noGrp="1"/>
          </p:cNvGraphicFramePr>
          <p:nvPr>
            <p:extLst>
              <p:ext uri="{D42A27DB-BD31-4B8C-83A1-F6EECF244321}">
                <p14:modId xmlns:p14="http://schemas.microsoft.com/office/powerpoint/2010/main" val="806489608"/>
              </p:ext>
            </p:extLst>
          </p:nvPr>
        </p:nvGraphicFramePr>
        <p:xfrm>
          <a:off x="4295553" y="5454542"/>
          <a:ext cx="3164096" cy="4443516"/>
        </p:xfrm>
        <a:graphic>
          <a:graphicData uri="http://schemas.openxmlformats.org/drawingml/2006/table">
            <a:tbl>
              <a:tblPr firstRow="1" firstCol="1" bandRow="1"/>
              <a:tblGrid>
                <a:gridCol w="3164096">
                  <a:extLst>
                    <a:ext uri="{9D8B030D-6E8A-4147-A177-3AD203B41FA5}">
                      <a16:colId xmlns:a16="http://schemas.microsoft.com/office/drawing/2014/main" val="1298230933"/>
                    </a:ext>
                  </a:extLst>
                </a:gridCol>
              </a:tblGrid>
              <a:tr h="424177">
                <a:tc>
                  <a:txBody>
                    <a:bodyPr/>
                    <a:lstStyle/>
                    <a:p>
                      <a:pPr algn="just">
                        <a:lnSpc>
                          <a:spcPct val="107000"/>
                        </a:lnSpc>
                        <a:spcAft>
                          <a:spcPts val="0"/>
                        </a:spcAft>
                      </a:pPr>
                      <a:r>
                        <a:rPr lang="en-GB" sz="1050" b="1" dirty="0">
                          <a:solidFill>
                            <a:schemeClr val="bg1"/>
                          </a:solidFill>
                          <a:effectLst/>
                          <a:latin typeface="Open Sans"/>
                          <a:ea typeface="Calibri" panose="020F0502020204030204" pitchFamily="34" charset="0"/>
                          <a:cs typeface="Times New Roman" panose="02020603050405020304" pitchFamily="18" charset="0"/>
                        </a:rPr>
                        <a:t>Homework and Revision</a:t>
                      </a:r>
                      <a:endParaRPr lang="en-GB" sz="105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5854672"/>
                  </a:ext>
                </a:extLst>
              </a:tr>
              <a:tr h="1712289">
                <a:tc>
                  <a:txBody>
                    <a:bodyPr/>
                    <a:lstStyle/>
                    <a:p>
                      <a:pPr algn="just">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Homework is set by your class teacher on Brightspace. </a:t>
                      </a: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Revision for the assessments is set by your class teacher before each assessment: revision is a key component of your Homework. There is an element of line learning that is needed with the script work. </a:t>
                      </a: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2566181993"/>
                  </a:ext>
                </a:extLst>
              </a:tr>
              <a:tr h="376978">
                <a:tc>
                  <a:txBody>
                    <a:bodyPr/>
                    <a:lstStyle/>
                    <a:p>
                      <a:pPr algn="just">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Enrichment</a:t>
                      </a:r>
                      <a:r>
                        <a:rPr lang="en-GB" sz="1200" b="1" dirty="0">
                          <a:effectLst/>
                          <a:latin typeface="Open Sans"/>
                          <a:ea typeface="Calibri" panose="020F0502020204030204" pitchFamily="34" charset="0"/>
                          <a:cs typeface="Times New Roman" panose="02020603050405020304" pitchFamily="18" charset="0"/>
                        </a:rPr>
                        <a:t>  </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2612584645"/>
                  </a:ext>
                </a:extLst>
              </a:tr>
              <a:tr h="1857806">
                <a:tc>
                  <a:txBody>
                    <a:bodyPr/>
                    <a:lstStyle/>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r>
                        <a:rPr lang="en-GB" sz="1200" dirty="0">
                          <a:effectLst/>
                          <a:latin typeface="Open Sans"/>
                          <a:ea typeface="Calibri" panose="020F0502020204030204" pitchFamily="34" charset="0"/>
                          <a:cs typeface="Times New Roman" panose="02020603050405020304" pitchFamily="18" charset="0"/>
                        </a:rPr>
                        <a:t>Performing in a group will directly benefit the devising performance element of the course. There is various extra curricular activities available:</a:t>
                      </a:r>
                    </a:p>
                    <a:p>
                      <a:pPr marL="171450" indent="-171450" algn="just">
                        <a:lnSpc>
                          <a:spcPct val="107000"/>
                        </a:lnSpc>
                        <a:spcAft>
                          <a:spcPts val="0"/>
                        </a:spcAft>
                        <a:buFont typeface="Arial" panose="020B0604020202020204" pitchFamily="34" charset="0"/>
                        <a:buChar char="•"/>
                      </a:pPr>
                      <a:r>
                        <a:rPr lang="en-GB" sz="1200" dirty="0">
                          <a:effectLst/>
                          <a:latin typeface="Open Sans"/>
                          <a:ea typeface="Calibri" panose="020F0502020204030204" pitchFamily="34" charset="0"/>
                          <a:cs typeface="Times New Roman" panose="02020603050405020304" pitchFamily="18" charset="0"/>
                        </a:rPr>
                        <a:t>The whole school show (April – October)</a:t>
                      </a:r>
                    </a:p>
                    <a:p>
                      <a:pPr marL="171450" indent="-171450" algn="just">
                        <a:lnSpc>
                          <a:spcPct val="107000"/>
                        </a:lnSpc>
                        <a:spcAft>
                          <a:spcPts val="0"/>
                        </a:spcAft>
                        <a:buFont typeface="Arial" panose="020B0604020202020204" pitchFamily="34" charset="0"/>
                        <a:buChar char="•"/>
                      </a:pPr>
                      <a:r>
                        <a:rPr lang="en-GB" sz="1200" dirty="0">
                          <a:effectLst/>
                          <a:latin typeface="Open Sans"/>
                          <a:ea typeface="Calibri" panose="020F0502020204030204" pitchFamily="34" charset="0"/>
                          <a:cs typeface="Times New Roman" panose="02020603050405020304" pitchFamily="18" charset="0"/>
                        </a:rPr>
                        <a:t>Drama Club</a:t>
                      </a:r>
                    </a:p>
                    <a:p>
                      <a:pPr marL="171450" indent="-171450" algn="just">
                        <a:lnSpc>
                          <a:spcPct val="107000"/>
                        </a:lnSpc>
                        <a:spcAft>
                          <a:spcPts val="0"/>
                        </a:spcAft>
                        <a:buFont typeface="Arial" panose="020B0604020202020204" pitchFamily="34" charset="0"/>
                        <a:buChar char="•"/>
                      </a:pPr>
                      <a:r>
                        <a:rPr lang="en-GB" sz="1200" dirty="0">
                          <a:effectLst/>
                          <a:latin typeface="Open Sans"/>
                          <a:ea typeface="Calibri" panose="020F0502020204030204" pitchFamily="34" charset="0"/>
                          <a:cs typeface="Times New Roman" panose="02020603050405020304" pitchFamily="18" charset="0"/>
                        </a:rPr>
                        <a:t>Drama Showcase Performances</a:t>
                      </a:r>
                    </a:p>
                    <a:p>
                      <a:pPr marL="171450" indent="-171450" algn="just">
                        <a:lnSpc>
                          <a:spcPct val="107000"/>
                        </a:lnSpc>
                        <a:spcAft>
                          <a:spcPts val="0"/>
                        </a:spcAft>
                        <a:buFont typeface="Arial" panose="020B0604020202020204" pitchFamily="34" charset="0"/>
                        <a:buChar char="•"/>
                      </a:pPr>
                      <a:r>
                        <a:rPr lang="en-GB" sz="1200" dirty="0">
                          <a:effectLst/>
                          <a:latin typeface="Open Sans"/>
                          <a:ea typeface="Calibri" panose="020F0502020204030204" pitchFamily="34" charset="0"/>
                          <a:cs typeface="Times New Roman" panose="02020603050405020304" pitchFamily="18" charset="0"/>
                        </a:rPr>
                        <a:t>LAMDA – Acting (lessons available) </a:t>
                      </a:r>
                    </a:p>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162498369"/>
                  </a:ext>
                </a:extLst>
              </a:tr>
            </a:tbl>
          </a:graphicData>
        </a:graphic>
      </p:graphicFrame>
    </p:spTree>
    <p:extLst>
      <p:ext uri="{BB962C8B-B14F-4D97-AF65-F5344CB8AC3E}">
        <p14:creationId xmlns:p14="http://schemas.microsoft.com/office/powerpoint/2010/main" val="27688705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B4E639B75EF1E4283FE4B3EEDC8CD39" ma:contentTypeVersion="13" ma:contentTypeDescription="Create a new document." ma:contentTypeScope="" ma:versionID="c238adaf0e25ce6b4d9006f3b90af03c">
  <xsd:schema xmlns:xsd="http://www.w3.org/2001/XMLSchema" xmlns:xs="http://www.w3.org/2001/XMLSchema" xmlns:p="http://schemas.microsoft.com/office/2006/metadata/properties" xmlns:ns3="3d426267-58e2-420b-ab2f-33977ba36104" xmlns:ns4="fa3a1019-4f58-44d9-951a-831b960eef9d" targetNamespace="http://schemas.microsoft.com/office/2006/metadata/properties" ma:root="true" ma:fieldsID="6e3ce92c0de7376d5c89ee3ccba14aa8" ns3:_="" ns4:_="">
    <xsd:import namespace="3d426267-58e2-420b-ab2f-33977ba36104"/>
    <xsd:import namespace="fa3a1019-4f58-44d9-951a-831b960eef9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AutoKeyPoints" minOccurs="0"/>
                <xsd:element ref="ns3:MediaServiceKeyPoint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426267-58e2-420b-ab2f-33977ba361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_activity" ma:index="17"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a3a1019-4f58-44d9-951a-831b960eef9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3d426267-58e2-420b-ab2f-33977ba36104" xsi:nil="true"/>
  </documentManagement>
</p:properties>
</file>

<file path=customXml/itemProps1.xml><?xml version="1.0" encoding="utf-8"?>
<ds:datastoreItem xmlns:ds="http://schemas.openxmlformats.org/officeDocument/2006/customXml" ds:itemID="{C2E3C52E-0E24-4398-A34E-598D566EAB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d426267-58e2-420b-ab2f-33977ba36104"/>
    <ds:schemaRef ds:uri="fa3a1019-4f58-44d9-951a-831b960eef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F8855CB-CBDF-472C-94D1-589247F82F9B}">
  <ds:schemaRefs>
    <ds:schemaRef ds:uri="http://schemas.microsoft.com/sharepoint/v3/contenttype/forms"/>
  </ds:schemaRefs>
</ds:datastoreItem>
</file>

<file path=customXml/itemProps3.xml><?xml version="1.0" encoding="utf-8"?>
<ds:datastoreItem xmlns:ds="http://schemas.openxmlformats.org/officeDocument/2006/customXml" ds:itemID="{7A6247F7-B26D-48CC-87C3-D177DD40C540}">
  <ds:schemaRefs>
    <ds:schemaRef ds:uri="http://purl.org/dc/elements/1.1/"/>
    <ds:schemaRef ds:uri="http://schemas.microsoft.com/office/2006/documentManagement/types"/>
    <ds:schemaRef ds:uri="fa3a1019-4f58-44d9-951a-831b960eef9d"/>
    <ds:schemaRef ds:uri="http://schemas.microsoft.com/office/infopath/2007/PartnerControls"/>
    <ds:schemaRef ds:uri="http://purl.org/dc/dcmitype/"/>
    <ds:schemaRef ds:uri="http://purl.org/dc/terms/"/>
    <ds:schemaRef ds:uri="http://schemas.openxmlformats.org/package/2006/metadata/core-properties"/>
    <ds:schemaRef ds:uri="3d426267-58e2-420b-ab2f-33977ba36104"/>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2650</TotalTime>
  <Words>620</Words>
  <Application>Microsoft Office PowerPoint</Application>
  <PresentationFormat>Custom</PresentationFormat>
  <Paragraphs>48</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Century Gothic</vt:lpstr>
      <vt:lpstr>Open Sans</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Blyth</dc:creator>
  <cp:lastModifiedBy>K Carter</cp:lastModifiedBy>
  <cp:revision>24</cp:revision>
  <dcterms:created xsi:type="dcterms:W3CDTF">2023-06-08T13:25:16Z</dcterms:created>
  <dcterms:modified xsi:type="dcterms:W3CDTF">2024-06-11T08:37:36Z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0x0101007B4E639B75EF1E4283FE4B3EEDC8CD39</vt:lpwstr>
  </property>
</Properties>
</file>